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  <p:sldMasterId id="2147483657" r:id="rId2"/>
    <p:sldMasterId id="2147483675" r:id="rId3"/>
    <p:sldMasterId id="2147483667" r:id="rId4"/>
    <p:sldMasterId id="2147483673" r:id="rId5"/>
    <p:sldMasterId id="2147483662" r:id="rId6"/>
  </p:sldMasterIdLst>
  <p:notesMasterIdLst>
    <p:notesMasterId r:id="rId27"/>
  </p:notesMasterIdLst>
  <p:handoutMasterIdLst>
    <p:handoutMasterId r:id="rId28"/>
  </p:handoutMasterIdLst>
  <p:sldIdLst>
    <p:sldId id="259" r:id="rId7"/>
    <p:sldId id="261" r:id="rId8"/>
    <p:sldId id="277" r:id="rId9"/>
    <p:sldId id="359" r:id="rId10"/>
    <p:sldId id="360" r:id="rId11"/>
    <p:sldId id="357" r:id="rId12"/>
    <p:sldId id="358" r:id="rId13"/>
    <p:sldId id="263" r:id="rId14"/>
    <p:sldId id="361" r:id="rId15"/>
    <p:sldId id="363" r:id="rId16"/>
    <p:sldId id="347" r:id="rId17"/>
    <p:sldId id="365" r:id="rId18"/>
    <p:sldId id="366" r:id="rId19"/>
    <p:sldId id="348" r:id="rId20"/>
    <p:sldId id="317" r:id="rId21"/>
    <p:sldId id="318" r:id="rId22"/>
    <p:sldId id="305" r:id="rId23"/>
    <p:sldId id="301" r:id="rId24"/>
    <p:sldId id="319" r:id="rId25"/>
    <p:sldId id="302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18" autoAdjust="0"/>
    <p:restoredTop sz="85309" autoAdjust="0"/>
  </p:normalViewPr>
  <p:slideViewPr>
    <p:cSldViewPr snapToGrid="0" snapToObjects="1">
      <p:cViewPr varScale="1">
        <p:scale>
          <a:sx n="99" d="100"/>
          <a:sy n="99" d="100"/>
        </p:scale>
        <p:origin x="2286" y="84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8" d="100"/>
          <a:sy n="78" d="100"/>
        </p:scale>
        <p:origin x="216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3FC8B-D9CC-F847-B6B2-3E4F23AA8CD3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D74F52-CFD2-8E45-9407-D4665E068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22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A2098-5ABD-BF46-AF4D-88F393C4008D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9B226-6A22-A149-AA7C-330277D1D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8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smtClean="0"/>
              <a:t>Split</a:t>
            </a:r>
            <a:r>
              <a:rPr lang="en-US" baseline="0" dirty="0" smtClean="0"/>
              <a:t> the table into 2 slides if </a:t>
            </a:r>
            <a:r>
              <a:rPr lang="en-US" baseline="0" dirty="0" err="1" smtClean="0"/>
              <a:t>reqd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Explain what exists, what is lacking, by who and when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+ one summary table to summarize literature critique </a:t>
            </a:r>
            <a:r>
              <a:rPr lang="en-US" dirty="0" smtClean="0"/>
              <a:t>to </a:t>
            </a:r>
            <a:r>
              <a:rPr lang="en-US" b="1" dirty="0" smtClean="0"/>
              <a:t>assess strength/weakness of methods 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WHAT you researched and learned, and WHY you picked up these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79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18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18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t-Distributed Stochastic Neighbor Embedding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87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smtClean="0"/>
              <a:t>Split</a:t>
            </a:r>
            <a:r>
              <a:rPr lang="en-US" baseline="0" dirty="0" smtClean="0"/>
              <a:t> the table into 2 slides if </a:t>
            </a:r>
            <a:r>
              <a:rPr lang="en-US" baseline="0" dirty="0" err="1" smtClean="0"/>
              <a:t>reqd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Explain what exists, what is lacking, by who and when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+ one summary table to summarize literature critique </a:t>
            </a:r>
            <a:r>
              <a:rPr lang="en-US" dirty="0" smtClean="0"/>
              <a:t>to </a:t>
            </a:r>
            <a:r>
              <a:rPr lang="en-US" b="1" dirty="0" smtClean="0"/>
              <a:t>assess strength/weakness of methods 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WHAT you researched and learned, and WHY you picked up these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75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smtClean="0"/>
              <a:t>Split</a:t>
            </a:r>
            <a:r>
              <a:rPr lang="en-US" baseline="0" dirty="0" smtClean="0"/>
              <a:t> the table into 2 slides if </a:t>
            </a:r>
            <a:r>
              <a:rPr lang="en-US" baseline="0" dirty="0" err="1" smtClean="0"/>
              <a:t>reqd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Explain what exists, what is lacking, by who and when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+ one summary table to summarize literature critique </a:t>
            </a:r>
            <a:r>
              <a:rPr lang="en-US" dirty="0" smtClean="0"/>
              <a:t>to </a:t>
            </a:r>
            <a:r>
              <a:rPr lang="en-US" b="1" dirty="0" smtClean="0"/>
              <a:t>assess strength/weakness of methods 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WHAT you researched and learned, and WHY you picked up these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8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t-Distributed Stochastic Neighbor Embedding 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Explain what exists, what is lacking, by who and when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+ one summary table to summarize literature critique </a:t>
            </a:r>
            <a:r>
              <a:rPr lang="en-US" dirty="0" smtClean="0"/>
              <a:t>to </a:t>
            </a:r>
            <a:r>
              <a:rPr lang="en-US" b="1" dirty="0" smtClean="0"/>
              <a:t>assess strength/weakness of methods 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WHAT you researched and learned, and WHY you picked up these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12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smtClean="0"/>
              <a:t>Split</a:t>
            </a:r>
            <a:r>
              <a:rPr lang="en-US" baseline="0" dirty="0" smtClean="0"/>
              <a:t> the table into 2 slides if </a:t>
            </a:r>
            <a:r>
              <a:rPr lang="en-US" baseline="0" dirty="0" err="1" smtClean="0"/>
              <a:t>reqd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Explain what exists, what is lacking, by who and when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+ one summary table to summarize literature critique </a:t>
            </a:r>
            <a:r>
              <a:rPr lang="en-US" dirty="0" smtClean="0"/>
              <a:t>to </a:t>
            </a:r>
            <a:r>
              <a:rPr lang="en-US" b="1" dirty="0" smtClean="0"/>
              <a:t>assess strength/weakness of methods 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WHAT you researched and learned, and WHY you picked up these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37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1200" dirty="0" smtClean="0"/>
              <a:t>Conversion to </a:t>
            </a:r>
            <a:r>
              <a:rPr lang="en-US" sz="1200" dirty="0" err="1" smtClean="0"/>
              <a:t>YCbCr</a:t>
            </a:r>
            <a:r>
              <a:rPr lang="en-US" sz="1200" dirty="0" smtClean="0"/>
              <a:t> space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 smtClean="0"/>
              <a:t>Removal of white pixels by </a:t>
            </a:r>
            <a:r>
              <a:rPr lang="en-US" sz="1200" dirty="0" err="1" smtClean="0"/>
              <a:t>thresholding</a:t>
            </a:r>
            <a:r>
              <a:rPr lang="en-US" sz="1200" dirty="0" smtClean="0"/>
              <a:t> at 222 in the luminance(Y) space</a:t>
            </a:r>
          </a:p>
          <a:p>
            <a:pPr marL="285750" indent="-285750">
              <a:buFont typeface="Arial"/>
              <a:buChar char="•"/>
            </a:pPr>
            <a:r>
              <a:rPr lang="en-US" sz="1200" dirty="0" smtClean="0"/>
              <a:t>Color</a:t>
            </a:r>
            <a:r>
              <a:rPr lang="en-US" sz="1200" b="1" dirty="0" smtClean="0"/>
              <a:t> </a:t>
            </a:r>
            <a:r>
              <a:rPr lang="en-US" sz="1200" dirty="0" smtClean="0"/>
              <a:t>Histograms with 16 bins in 3 color spaces: RGB,</a:t>
            </a:r>
            <a:r>
              <a:rPr lang="en-US" sz="1200" baseline="0" dirty="0" smtClean="0"/>
              <a:t> LAB, HSV</a:t>
            </a:r>
          </a:p>
          <a:p>
            <a:pPr marL="285750" indent="-285750">
              <a:buFont typeface="Arial"/>
              <a:buChar char="•"/>
            </a:pPr>
            <a:endParaRPr lang="en-US" sz="1200" dirty="0" smtClean="0"/>
          </a:p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n-US" sz="1200" dirty="0" smtClean="0"/>
              <a:t>Shape features form the basis of low-level object understanding</a:t>
            </a:r>
          </a:p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n-US" sz="1200" dirty="0" smtClean="0"/>
              <a:t>Shape features gives you geometric information that is unique to that object</a:t>
            </a:r>
          </a:p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n-US" sz="1200" dirty="0" smtClean="0"/>
              <a:t>Extracted for each stain separately</a:t>
            </a:r>
          </a:p>
          <a:p>
            <a:pPr marL="285750" indent="-285750">
              <a:lnSpc>
                <a:spcPct val="70000"/>
              </a:lnSpc>
              <a:buFont typeface="Arial"/>
              <a:buChar char="•"/>
            </a:pPr>
            <a:endParaRPr lang="en-US" sz="1200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Easily computable textural features based on</a:t>
            </a:r>
            <a:r>
              <a:rPr lang="en-US" baseline="0" dirty="0" smtClean="0"/>
              <a:t> GLCM and Fractals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Applied to stained images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Computed with different displacement and orientation values.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54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1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1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5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6" y="1557867"/>
            <a:ext cx="5096935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4800"/>
              </a:lnSpc>
              <a:defRPr b="1" cap="all" spc="20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5" y="4275674"/>
            <a:ext cx="5096935" cy="1202267"/>
          </a:xfrm>
        </p:spPr>
        <p:txBody>
          <a:bodyPr>
            <a:noAutofit/>
          </a:bodyPr>
          <a:lstStyle>
            <a:lvl1pPr marL="0" indent="0" algn="l">
              <a:lnSpc>
                <a:spcPts val="2800"/>
              </a:lnSpc>
              <a:buNone/>
              <a:defRPr sz="2400" cap="all" spc="400">
                <a:solidFill>
                  <a:schemeClr val="bg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Vertical image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" y="8"/>
            <a:ext cx="4563533" cy="123613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67" y="1337733"/>
            <a:ext cx="3970866" cy="5198534"/>
          </a:xfrm>
        </p:spPr>
        <p:txBody>
          <a:bodyPr lIns="91440" rIns="274320"/>
          <a:lstStyle>
            <a:lvl1pPr>
              <a:spcAft>
                <a:spcPts val="601"/>
              </a:spcAft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535" y="4"/>
            <a:ext cx="4580466" cy="6857999"/>
          </a:xfrm>
        </p:spPr>
        <p:txBody>
          <a:bodyPr lIns="274320" tIns="182880" rIns="274320"/>
          <a:lstStyle>
            <a:lvl1pPr>
              <a:spcAft>
                <a:spcPts val="601"/>
              </a:spcAft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47822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07467" y="1337733"/>
            <a:ext cx="3742266" cy="5181600"/>
          </a:xfrm>
        </p:spPr>
        <p:txBody>
          <a:bodyPr lIns="91440" rIns="274320"/>
          <a:lstStyle>
            <a:lvl1pPr>
              <a:spcAft>
                <a:spcPts val="601"/>
              </a:spcAft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-16931" y="4"/>
            <a:ext cx="4580466" cy="6857999"/>
          </a:xfrm>
        </p:spPr>
        <p:txBody>
          <a:bodyPr lIns="274320" tIns="182880" rIns="274320"/>
          <a:lstStyle>
            <a:lvl1pPr>
              <a:spcAft>
                <a:spcPts val="601"/>
              </a:spcAft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63537" y="8"/>
            <a:ext cx="4580467" cy="123613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33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6" y="1557867"/>
            <a:ext cx="5096935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4800"/>
              </a:lnSpc>
              <a:defRPr b="1" cap="all" spc="20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5" y="4275674"/>
            <a:ext cx="5096935" cy="1202267"/>
          </a:xfrm>
        </p:spPr>
        <p:txBody>
          <a:bodyPr>
            <a:noAutofit/>
          </a:bodyPr>
          <a:lstStyle>
            <a:lvl1pPr marL="0" indent="0" algn="l">
              <a:lnSpc>
                <a:spcPts val="2800"/>
              </a:lnSpc>
              <a:buNone/>
              <a:defRPr sz="2400" cap="all" spc="400">
                <a:solidFill>
                  <a:schemeClr val="bg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83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Vertica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" y="8"/>
            <a:ext cx="4563533" cy="123613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67" y="1337733"/>
            <a:ext cx="3970866" cy="5181600"/>
          </a:xfrm>
        </p:spPr>
        <p:txBody>
          <a:bodyPr lIns="91440" rIns="274320"/>
          <a:lstStyle>
            <a:lvl1pPr>
              <a:spcAft>
                <a:spcPts val="601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535" y="4"/>
            <a:ext cx="4580466" cy="6857999"/>
          </a:xfrm>
        </p:spPr>
        <p:txBody>
          <a:bodyPr lIns="274320" tIns="182880" rIns="274320"/>
          <a:lstStyle>
            <a:lvl1pPr>
              <a:spcAft>
                <a:spcPts val="601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25623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Vertical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3539" y="8"/>
            <a:ext cx="4580465" cy="123613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07467" y="1337733"/>
            <a:ext cx="3742266" cy="5198534"/>
          </a:xfrm>
        </p:spPr>
        <p:txBody>
          <a:bodyPr lIns="91440" rIns="274320"/>
          <a:lstStyle>
            <a:lvl1pPr>
              <a:spcAft>
                <a:spcPts val="601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-16931" y="4"/>
            <a:ext cx="4580466" cy="6857999"/>
          </a:xfrm>
        </p:spPr>
        <p:txBody>
          <a:bodyPr lIns="274320" tIns="182880" rIns="274320"/>
          <a:lstStyle>
            <a:lvl1pPr>
              <a:spcAft>
                <a:spcPts val="601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68053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" y="999073"/>
            <a:ext cx="9143999" cy="5164665"/>
          </a:xfrm>
        </p:spPr>
        <p:txBody>
          <a:bodyPr>
            <a:noAutofit/>
          </a:bodyPr>
          <a:lstStyle>
            <a:lvl1pPr marL="0" indent="0">
              <a:spcAft>
                <a:spcPts val="601"/>
              </a:spcAft>
              <a:buFontTx/>
              <a:buNone/>
              <a:defRPr sz="2400"/>
            </a:lvl1pPr>
            <a:lvl2pPr marL="466322" indent="-285737">
              <a:spcAft>
                <a:spcPts val="601"/>
              </a:spcAft>
              <a:buFont typeface="Lucida Grande"/>
              <a:buChar char="•"/>
              <a:defRPr sz="2100"/>
            </a:lvl2pPr>
            <a:lvl3pPr>
              <a:spcAft>
                <a:spcPts val="601"/>
              </a:spcAft>
              <a:defRPr sz="21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62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" y="1014139"/>
            <a:ext cx="4563533" cy="5207739"/>
          </a:xfrm>
        </p:spPr>
        <p:txBody>
          <a:bodyPr lIns="274320" rIns="274320"/>
          <a:lstStyle>
            <a:lvl1pPr>
              <a:spcAft>
                <a:spcPts val="601"/>
              </a:spcAft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535" y="1014139"/>
            <a:ext cx="4580466" cy="5207739"/>
          </a:xfrm>
        </p:spPr>
        <p:txBody>
          <a:bodyPr lIns="274320" rIns="274320"/>
          <a:lstStyle>
            <a:lvl1pPr>
              <a:spcAft>
                <a:spcPts val="601"/>
              </a:spcAft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6170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" y="1004888"/>
            <a:ext cx="4552491" cy="26197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52490" y="1004888"/>
            <a:ext cx="4591509" cy="261975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" y="3624644"/>
            <a:ext cx="4552491" cy="2619756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52490" y="3624644"/>
            <a:ext cx="4591509" cy="261975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35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" y="1004891"/>
            <a:ext cx="3014133" cy="172459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2777" y="1004891"/>
            <a:ext cx="3051225" cy="172459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014133" y="1004891"/>
            <a:ext cx="3078642" cy="1724597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" y="2736327"/>
            <a:ext cx="3014133" cy="1724597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092777" y="2736327"/>
            <a:ext cx="3051225" cy="1724597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14133" y="2736327"/>
            <a:ext cx="3078642" cy="1724597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" y="4460932"/>
            <a:ext cx="3014133" cy="1724597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2777" y="4460932"/>
            <a:ext cx="3051225" cy="172459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014133" y="4460932"/>
            <a:ext cx="3078642" cy="172459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7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803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DFC32-6C27-8840-B554-340DEDB1B971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1D1E6-9B7A-BB49-9F21-2322DC6E2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xStyles>
    <p:titleStyle>
      <a:lvl1pPr algn="ctr" defTabSz="4571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457177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defTabSz="457177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9" algn="l" defTabSz="45717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1" indent="-228589" algn="l" defTabSz="45717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6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7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91359"/>
            <a:ext cx="9144000" cy="5206247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8" name="Picture 7" descr="124-hash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6" t="1" b="-2"/>
          <a:stretch/>
        </p:blipFill>
        <p:spPr>
          <a:xfrm rot="16200000">
            <a:off x="-2398813" y="3962574"/>
            <a:ext cx="5530675" cy="260197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02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l" defTabSz="457177" rtl="0" eaLnBrk="1" latinLnBrk="0" hangingPunct="1">
        <a:spcBef>
          <a:spcPct val="0"/>
        </a:spcBef>
        <a:buNone/>
        <a:defRPr sz="2400" kern="1200" cap="all" spc="201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457177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Calibri"/>
          <a:ea typeface="+mn-ea"/>
          <a:cs typeface="+mn-cs"/>
        </a:defRPr>
      </a:lvl1pPr>
      <a:lvl2pPr marL="466322" indent="-285737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alibri"/>
          <a:ea typeface="+mn-ea"/>
          <a:cs typeface="+mn-cs"/>
        </a:defRPr>
      </a:lvl2pPr>
      <a:lvl3pPr marL="1142943" indent="-228589" algn="l" defTabSz="45717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bri"/>
          <a:ea typeface="+mn-ea"/>
          <a:cs typeface="+mn-cs"/>
        </a:defRPr>
      </a:lvl3pPr>
      <a:lvl4pPr marL="1600121" indent="-228589" algn="l" defTabSz="45717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2057298" indent="-228589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2514476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7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91359"/>
            <a:ext cx="9144000" cy="5206247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8" name="Picture 7" descr="124-hash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1959"/>
          <a:stretch/>
        </p:blipFill>
        <p:spPr>
          <a:xfrm rot="16200000">
            <a:off x="6123889" y="3750633"/>
            <a:ext cx="5307189" cy="260197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4227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</p:sldLayoutIdLst>
  <p:timing>
    <p:tnLst>
      <p:par>
        <p:cTn id="1" dur="indefinite" restart="never" nodeType="tmRoot"/>
      </p:par>
    </p:tnLst>
  </p:timing>
  <p:txStyles>
    <p:titleStyle>
      <a:lvl1pPr algn="l" defTabSz="457177" rtl="0" eaLnBrk="1" latinLnBrk="0" hangingPunct="1">
        <a:spcBef>
          <a:spcPct val="0"/>
        </a:spcBef>
        <a:buNone/>
        <a:defRPr sz="2400" kern="1200" cap="all" spc="201">
          <a:solidFill>
            <a:srgbClr val="EEB211"/>
          </a:solidFill>
          <a:latin typeface="Calibri"/>
          <a:ea typeface="+mj-ea"/>
          <a:cs typeface="Lucida Grande"/>
        </a:defRPr>
      </a:lvl1pPr>
    </p:titleStyle>
    <p:bodyStyle>
      <a:lvl1pPr marL="0" indent="0" algn="l" defTabSz="457177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Calibri"/>
          <a:ea typeface="+mn-ea"/>
          <a:cs typeface="Calibri"/>
        </a:defRPr>
      </a:lvl1pPr>
      <a:lvl2pPr marL="466322" indent="-285737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alibri"/>
          <a:ea typeface="+mn-ea"/>
          <a:cs typeface="Calibri"/>
        </a:defRPr>
      </a:lvl2pPr>
      <a:lvl3pPr marL="1142943" indent="-228589" algn="l" defTabSz="45717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bri"/>
          <a:ea typeface="+mn-ea"/>
          <a:cs typeface="Calibri"/>
        </a:defRPr>
      </a:lvl3pPr>
      <a:lvl4pPr marL="1600121" indent="-228589" algn="l" defTabSz="45717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2057298" indent="-228589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2514476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7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1352"/>
          </a:xfrm>
          <a:prstGeom prst="rect">
            <a:avLst/>
          </a:prstGeom>
          <a:solidFill>
            <a:schemeClr val="bg1"/>
          </a:solidFill>
        </p:spPr>
        <p:txBody>
          <a:bodyPr vert="horz" lIns="274320" tIns="45720" rIns="91440" bIns="4572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91359"/>
            <a:ext cx="9144000" cy="5206247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8" name="Picture 7" descr="124-hash.eps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2"/>
          <a:stretch/>
        </p:blipFill>
        <p:spPr>
          <a:xfrm>
            <a:off x="-1" y="6378842"/>
            <a:ext cx="6820285" cy="260195"/>
          </a:xfrm>
          <a:prstGeom prst="rect">
            <a:avLst/>
          </a:prstGeom>
        </p:spPr>
      </p:pic>
      <p:pic>
        <p:nvPicPr>
          <p:cNvPr id="4" name="Picture 3" descr="creating-the-next-black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97" y="6439554"/>
            <a:ext cx="2166112" cy="19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849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</p:sldLayoutIdLst>
  <p:timing>
    <p:tnLst>
      <p:par>
        <p:cTn id="1" dur="indefinite" restart="never" nodeType="tmRoot"/>
      </p:par>
    </p:tnLst>
  </p:timing>
  <p:txStyles>
    <p:titleStyle>
      <a:lvl1pPr algn="l" defTabSz="457177" rtl="0" eaLnBrk="1" latinLnBrk="0" hangingPunct="1">
        <a:spcBef>
          <a:spcPct val="0"/>
        </a:spcBef>
        <a:buNone/>
        <a:defRPr sz="2400" kern="1200" cap="all" spc="201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457177" rtl="0" eaLnBrk="1" latinLnBrk="0" hangingPunct="1">
        <a:spcBef>
          <a:spcPct val="20000"/>
        </a:spcBef>
        <a:buFont typeface="Arial"/>
        <a:buNone/>
        <a:defRPr sz="3200" kern="1200">
          <a:solidFill>
            <a:srgbClr val="262626"/>
          </a:solidFill>
          <a:latin typeface="+mn-lt"/>
          <a:ea typeface="+mn-ea"/>
          <a:cs typeface="+mn-cs"/>
        </a:defRPr>
      </a:lvl1pPr>
      <a:lvl2pPr marL="466322" indent="-285737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262626"/>
          </a:solidFill>
          <a:latin typeface="+mn-lt"/>
          <a:ea typeface="+mn-ea"/>
          <a:cs typeface="+mn-cs"/>
        </a:defRPr>
      </a:lvl2pPr>
      <a:lvl3pPr marL="1142943" indent="-228589" algn="l" defTabSz="457177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3pPr>
      <a:lvl4pPr marL="1600121" indent="-228589" algn="l" defTabSz="45717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2057298" indent="-228589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2514476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7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91359"/>
            <a:ext cx="9144000" cy="5206247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8" name="Picture 7" descr="124-hash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6" t="1" b="-2"/>
          <a:stretch/>
        </p:blipFill>
        <p:spPr>
          <a:xfrm rot="16200000">
            <a:off x="-2398813" y="3962574"/>
            <a:ext cx="5530675" cy="260197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1352"/>
          </a:xfrm>
          <a:prstGeom prst="rect">
            <a:avLst/>
          </a:prstGeom>
          <a:solidFill>
            <a:schemeClr val="bg1"/>
          </a:solidFill>
        </p:spPr>
        <p:txBody>
          <a:bodyPr vert="horz" lIns="274320" tIns="45720" rIns="91440" bIns="4572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345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</p:sldLayoutIdLst>
  <p:timing>
    <p:tnLst>
      <p:par>
        <p:cTn id="1" dur="indefinite" restart="never" nodeType="tmRoot"/>
      </p:par>
    </p:tnLst>
  </p:timing>
  <p:txStyles>
    <p:titleStyle>
      <a:lvl1pPr algn="l" defTabSz="457177" rtl="0" eaLnBrk="1" latinLnBrk="0" hangingPunct="1">
        <a:spcBef>
          <a:spcPct val="0"/>
        </a:spcBef>
        <a:buNone/>
        <a:defRPr sz="2400" kern="1200" cap="all" spc="201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457177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bg1">
              <a:lumMod val="85000"/>
              <a:lumOff val="15000"/>
            </a:schemeClr>
          </a:solidFill>
          <a:latin typeface="Calibri"/>
          <a:ea typeface="+mn-ea"/>
          <a:cs typeface="+mn-cs"/>
        </a:defRPr>
      </a:lvl1pPr>
      <a:lvl2pPr marL="466322" indent="-285737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bg1">
              <a:lumMod val="85000"/>
              <a:lumOff val="15000"/>
            </a:schemeClr>
          </a:solidFill>
          <a:latin typeface="Calibri"/>
          <a:ea typeface="+mn-ea"/>
          <a:cs typeface="+mn-cs"/>
        </a:defRPr>
      </a:lvl2pPr>
      <a:lvl3pPr marL="1142943" indent="-228589" algn="l" defTabSz="45717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>
              <a:lumMod val="85000"/>
              <a:lumOff val="15000"/>
            </a:schemeClr>
          </a:solidFill>
          <a:latin typeface="Calibri"/>
          <a:ea typeface="+mn-ea"/>
          <a:cs typeface="+mn-cs"/>
        </a:defRPr>
      </a:lvl3pPr>
      <a:lvl4pPr marL="1600121" indent="-228589" algn="l" defTabSz="45717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2057298" indent="-228589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2514476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7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91359"/>
            <a:ext cx="9144000" cy="5206247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8" name="Picture 7" descr="124-hash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40"/>
          <a:stretch/>
        </p:blipFill>
        <p:spPr>
          <a:xfrm rot="16200000">
            <a:off x="5510316" y="3137065"/>
            <a:ext cx="6534328" cy="260196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1352"/>
          </a:xfrm>
          <a:prstGeom prst="rect">
            <a:avLst/>
          </a:prstGeom>
          <a:solidFill>
            <a:schemeClr val="bg1"/>
          </a:solidFill>
        </p:spPr>
        <p:txBody>
          <a:bodyPr vert="horz" lIns="274320" tIns="45720" rIns="91440" bIns="4572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459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</p:sldLayoutIdLst>
  <p:timing>
    <p:tnLst>
      <p:par>
        <p:cTn id="1" dur="indefinite" restart="never" nodeType="tmRoot"/>
      </p:par>
    </p:tnLst>
  </p:timing>
  <p:txStyles>
    <p:titleStyle>
      <a:lvl1pPr algn="l" defTabSz="457177" rtl="0" eaLnBrk="1" latinLnBrk="0" hangingPunct="1">
        <a:spcBef>
          <a:spcPct val="0"/>
        </a:spcBef>
        <a:buNone/>
        <a:defRPr sz="2400" kern="1200" cap="all" spc="201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457177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bg1">
              <a:lumMod val="85000"/>
              <a:lumOff val="15000"/>
            </a:schemeClr>
          </a:solidFill>
          <a:latin typeface="Calibri"/>
          <a:ea typeface="+mn-ea"/>
          <a:cs typeface="+mn-cs"/>
        </a:defRPr>
      </a:lvl1pPr>
      <a:lvl2pPr marL="466322" indent="-285737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bg1">
              <a:lumMod val="85000"/>
              <a:lumOff val="15000"/>
            </a:schemeClr>
          </a:solidFill>
          <a:latin typeface="Calibri"/>
          <a:ea typeface="+mn-ea"/>
          <a:cs typeface="+mn-cs"/>
        </a:defRPr>
      </a:lvl2pPr>
      <a:lvl3pPr marL="1142943" indent="-228589" algn="l" defTabSz="45717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>
              <a:lumMod val="85000"/>
              <a:lumOff val="15000"/>
            </a:schemeClr>
          </a:solidFill>
          <a:latin typeface="Calibri"/>
          <a:ea typeface="+mn-ea"/>
          <a:cs typeface="+mn-cs"/>
        </a:defRPr>
      </a:lvl3pPr>
      <a:lvl4pPr marL="1600121" indent="-228589" algn="l" defTabSz="45717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2057298" indent="-228589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2514476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7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slide" Target="slide8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3649135" y="263235"/>
            <a:ext cx="5418665" cy="1359284"/>
          </a:xfrm>
        </p:spPr>
        <p:txBody>
          <a:bodyPr/>
          <a:lstStyle/>
          <a:p>
            <a:r>
              <a:rPr lang="en-US" dirty="0"/>
              <a:t>Project Module </a:t>
            </a:r>
            <a:r>
              <a:rPr lang="en-US" dirty="0" smtClean="0"/>
              <a:t>3 </a:t>
            </a:r>
            <a:r>
              <a:rPr lang="en-US" sz="3600" dirty="0" smtClean="0"/>
              <a:t>Features extraction</a:t>
            </a:r>
            <a:endParaRPr lang="en-US" sz="3600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Bahnisikha DUTTA</a:t>
            </a:r>
          </a:p>
          <a:p>
            <a:r>
              <a:rPr lang="en-US" b="1" dirty="0"/>
              <a:t>Mathieu LAPEYRE</a:t>
            </a:r>
          </a:p>
          <a:p>
            <a:r>
              <a:rPr lang="en-US" b="1" dirty="0" err="1" smtClean="0"/>
              <a:t>Palash</a:t>
            </a:r>
            <a:r>
              <a:rPr lang="en-US" b="1" dirty="0" smtClean="0"/>
              <a:t> </a:t>
            </a:r>
            <a:r>
              <a:rPr lang="en-US" b="1" dirty="0" err="1"/>
              <a:t>Shastri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83196" y="6076723"/>
            <a:ext cx="3348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ECE6780 </a:t>
            </a:r>
          </a:p>
          <a:p>
            <a:pPr algn="r"/>
            <a:r>
              <a:rPr lang="en-US" b="1" dirty="0">
                <a:solidFill>
                  <a:schemeClr val="bg1"/>
                </a:solidFill>
              </a:rPr>
              <a:t>Spring 2016, Professor May D. Wang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566" y="2466116"/>
            <a:ext cx="1177217" cy="1383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900" y="2466115"/>
            <a:ext cx="1183530" cy="1383505"/>
          </a:xfrm>
          <a:prstGeom prst="rect">
            <a:avLst/>
          </a:prstGeom>
        </p:spPr>
      </p:pic>
      <p:pic>
        <p:nvPicPr>
          <p:cNvPr id="8" name="Picture 7" descr="my_fa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5777" y="2637450"/>
            <a:ext cx="1385337" cy="103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1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" y="999073"/>
            <a:ext cx="4475743" cy="18018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Supervised: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Preparation </a:t>
            </a:r>
            <a:r>
              <a:rPr lang="en-US" sz="1200" dirty="0">
                <a:solidFill>
                  <a:schemeClr val="bg1"/>
                </a:solidFill>
              </a:rPr>
              <a:t>of Ground Truth using Manual Segmentation: ~10% of each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Each Ground truth images were then </a:t>
            </a:r>
            <a:r>
              <a:rPr lang="en-US" sz="1200" dirty="0" err="1">
                <a:solidFill>
                  <a:schemeClr val="bg1"/>
                </a:solidFill>
              </a:rPr>
              <a:t>splitted</a:t>
            </a:r>
            <a:r>
              <a:rPr lang="en-US" sz="1200" dirty="0">
                <a:solidFill>
                  <a:schemeClr val="bg1"/>
                </a:solidFill>
              </a:rPr>
              <a:t> into the </a:t>
            </a:r>
            <a:r>
              <a:rPr lang="en-US" sz="1200" dirty="0" smtClean="0">
                <a:solidFill>
                  <a:schemeClr val="bg1"/>
                </a:solidFill>
              </a:rPr>
              <a:t>9:1 ratio</a:t>
            </a:r>
          </a:p>
          <a:p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       </a:t>
            </a:r>
            <a:r>
              <a:rPr lang="en-US" sz="1200" dirty="0">
                <a:solidFill>
                  <a:schemeClr val="bg1"/>
                </a:solidFill>
              </a:rPr>
              <a:t>for preparation of training and testing </a:t>
            </a:r>
            <a:r>
              <a:rPr lang="en-US" sz="1200" dirty="0" smtClean="0">
                <a:solidFill>
                  <a:schemeClr val="bg1"/>
                </a:solidFill>
              </a:rPr>
              <a:t>set</a:t>
            </a: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LDA classifiers were trained on the training dataset and tested on </a:t>
            </a:r>
            <a:r>
              <a:rPr lang="en-US" sz="1200" dirty="0" smtClean="0">
                <a:solidFill>
                  <a:schemeClr val="bg1"/>
                </a:solidFill>
              </a:rPr>
              <a:t>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</a:rPr>
              <a:t>The best performing classifier was used to segment the images</a:t>
            </a: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Level Set algorithm was used to smooth out the segmentation result.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SEgmentation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315" y="4108822"/>
            <a:ext cx="20288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Unsupervised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4302493" y="991353"/>
            <a:ext cx="4697128" cy="5332446"/>
          </a:xfrm>
          <a:prstGeom prst="rect">
            <a:avLst/>
          </a:prstGeom>
          <a:solidFill>
            <a:schemeClr val="accent6">
              <a:lumMod val="40000"/>
              <a:lumOff val="60000"/>
              <a:alpha val="1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8" descr="https://lh4.googleusercontent.com/PEjRHp-adyqZvqR9Kn_37_xD_ZJmPBe3Ms9oCMPpqJ5wWfsL4kuMC0r5FOKTGJd26672_qK7wWS4muCl1Dq1D9YgGPJQkApZNudfJINriTqjRx9M2vHOy8uGHL0_pfMUi7Sjzh6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633" y="2920388"/>
            <a:ext cx="1793517" cy="1761366"/>
          </a:xfrm>
          <a:prstGeom prst="rect">
            <a:avLst/>
          </a:prstGeom>
          <a:noFill/>
          <a:ln w="53975">
            <a:noFill/>
          </a:ln>
          <a:extLst/>
        </p:spPr>
      </p:pic>
      <p:pic>
        <p:nvPicPr>
          <p:cNvPr id="8" name="Picture 20" descr="https://lh6.googleusercontent.com/E8ZcM_Bj5NGLdEmirqPCG-f4O0uL1SRrNM0ViZ12jCXc_4MbfYcGAfVz1ui25tZL27qi53o4u2PqIdJx6-XIUSMeR-fhHZ1k506vIW0sWObaIEOtf6dEXh7CweKwEbV4RsIG64x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383" y="4108822"/>
            <a:ext cx="1772904" cy="177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 descr="https://lh3.googleusercontent.com/CiH3NZnBLeduD3W9HqP9AET7qzxc-qNXZgQn91a4qcr_1_8D5WXMRHtrOtmwCFvIygZC7auYyM10rtTPhNoo3XWNF1C7CYTUP8eabyzgzh0Z-orKUlBPoSNjQoHHA9LO66HD3Tp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606" y="1814186"/>
            <a:ext cx="1761366" cy="17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939124" y="2625174"/>
            <a:ext cx="1227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Reference image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58595" y="3842187"/>
            <a:ext cx="1454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Unsupervised image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21132" y="1547551"/>
            <a:ext cx="1284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</a:rPr>
              <a:t>Supervised image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7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" y="999074"/>
            <a:ext cx="9143999" cy="1754818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Available features</a:t>
            </a:r>
            <a:endParaRPr lang="en-US" dirty="0"/>
          </a:p>
        </p:txBody>
      </p:sp>
      <p:sp>
        <p:nvSpPr>
          <p:cNvPr id="5" name="Content Placeholder 11"/>
          <p:cNvSpPr txBox="1">
            <a:spLocks/>
          </p:cNvSpPr>
          <p:nvPr/>
        </p:nvSpPr>
        <p:spPr>
          <a:xfrm>
            <a:off x="4" y="991351"/>
            <a:ext cx="9143999" cy="2113717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>
            <a:lvl1pPr marL="0" indent="0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Tx/>
              <a:buNone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66322" indent="-285737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 typeface="Lucida Grande"/>
              <a:buChar char="•"/>
              <a:defRPr sz="21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 typeface="Arial"/>
              <a:buChar char="•"/>
              <a:defRPr sz="21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600121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4pPr>
            <a:lvl5pPr marL="2057298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5pPr>
            <a:lvl6pPr marL="251447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7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 defTabSz="91440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2000" b="1" dirty="0" smtClean="0"/>
              <a:t>STATISTICS</a:t>
            </a:r>
            <a:endParaRPr lang="en-US" sz="1600" dirty="0" smtClean="0"/>
          </a:p>
          <a:p>
            <a:pPr marL="285750" indent="-285750" algn="just" defTabSz="91440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lang="en-US" sz="1600" dirty="0" smtClean="0"/>
          </a:p>
          <a:p>
            <a:pPr marL="285750" indent="-285750" algn="just" defTabSz="91440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600" dirty="0" smtClean="0"/>
              <a:t>1728 computed features.</a:t>
            </a:r>
          </a:p>
          <a:p>
            <a:pPr marL="285750" indent="-285750" algn="just" defTabSz="91440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600" dirty="0" smtClean="0"/>
              <a:t>Top 100 selected with Statistical Dependency and Mutual Information.</a:t>
            </a:r>
          </a:p>
          <a:p>
            <a:pPr marL="285750" indent="-285750" algn="just" defTabSz="91440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US" sz="1600" dirty="0" smtClean="0"/>
              <a:t>Reduced with PCA and t-SNE</a:t>
            </a:r>
          </a:p>
          <a:p>
            <a:pPr marL="285750" indent="-285750" algn="just" defTabSz="91440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200" dirty="0" smtClean="0"/>
              <a:t>144 color based features</a:t>
            </a:r>
          </a:p>
          <a:p>
            <a:pPr marL="285750" indent="-285750" algn="just" defTabSz="91440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200" dirty="0" smtClean="0"/>
              <a:t>264 shape based</a:t>
            </a:r>
          </a:p>
          <a:p>
            <a:pPr marL="285750" indent="-285750" algn="just" defTabSz="91440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200" dirty="0" smtClean="0"/>
              <a:t>1320 texture based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641709"/>
              </p:ext>
            </p:extLst>
          </p:nvPr>
        </p:nvGraphicFramePr>
        <p:xfrm>
          <a:off x="238539" y="3018443"/>
          <a:ext cx="2289969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9969"/>
              </a:tblGrid>
              <a:tr h="2990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Color Features(16bin histogram)</a:t>
                      </a:r>
                      <a:endParaRPr lang="en-US" sz="1400" dirty="0"/>
                    </a:p>
                  </a:txBody>
                  <a:tcPr/>
                </a:tc>
              </a:tr>
              <a:tr h="2990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Red Channel</a:t>
                      </a:r>
                      <a:endParaRPr lang="en-US" sz="1400" dirty="0"/>
                    </a:p>
                  </a:txBody>
                  <a:tcPr/>
                </a:tc>
              </a:tr>
              <a:tr h="2990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Green Channel</a:t>
                      </a:r>
                      <a:endParaRPr lang="en-US" sz="1400" dirty="0"/>
                    </a:p>
                  </a:txBody>
                  <a:tcPr/>
                </a:tc>
              </a:tr>
              <a:tr h="2990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Blue Channel</a:t>
                      </a:r>
                      <a:endParaRPr lang="en-US" sz="1400" dirty="0"/>
                    </a:p>
                  </a:txBody>
                  <a:tcPr/>
                </a:tc>
              </a:tr>
              <a:tr h="2990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 Channel</a:t>
                      </a:r>
                      <a:endParaRPr lang="en-US" sz="1400" dirty="0"/>
                    </a:p>
                  </a:txBody>
                  <a:tcPr/>
                </a:tc>
              </a:tr>
              <a:tr h="2990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 Channel</a:t>
                      </a:r>
                      <a:endParaRPr lang="en-US" sz="1400" dirty="0"/>
                    </a:p>
                  </a:txBody>
                  <a:tcPr/>
                </a:tc>
              </a:tr>
              <a:tr h="2990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 Channel</a:t>
                      </a:r>
                      <a:endParaRPr lang="en-US" sz="1400" dirty="0"/>
                    </a:p>
                  </a:txBody>
                  <a:tcPr/>
                </a:tc>
              </a:tr>
              <a:tr h="2990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Hue Channel</a:t>
                      </a:r>
                      <a:endParaRPr lang="en-US" sz="1400" dirty="0"/>
                    </a:p>
                  </a:txBody>
                  <a:tcPr/>
                </a:tc>
              </a:tr>
              <a:tr h="2990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Saturation Channel</a:t>
                      </a:r>
                      <a:endParaRPr lang="en-US" sz="1400" dirty="0"/>
                    </a:p>
                  </a:txBody>
                  <a:tcPr/>
                </a:tc>
              </a:tr>
              <a:tr h="2990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Value Channel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533490"/>
              </p:ext>
            </p:extLst>
          </p:nvPr>
        </p:nvGraphicFramePr>
        <p:xfrm>
          <a:off x="3310384" y="2659096"/>
          <a:ext cx="2289969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9969"/>
              </a:tblGrid>
              <a:tr h="2566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Shape Features</a:t>
                      </a:r>
                      <a:endParaRPr lang="en-US" sz="1400" dirty="0"/>
                    </a:p>
                  </a:txBody>
                  <a:tcPr/>
                </a:tc>
              </a:tr>
              <a:tr h="2566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Area</a:t>
                      </a:r>
                      <a:endParaRPr lang="en-US" sz="1400" dirty="0"/>
                    </a:p>
                  </a:txBody>
                  <a:tcPr/>
                </a:tc>
              </a:tr>
              <a:tr h="2566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Major</a:t>
                      </a:r>
                      <a:r>
                        <a:rPr lang="en-US" sz="1400" baseline="0" dirty="0" smtClean="0"/>
                        <a:t> Axis</a:t>
                      </a:r>
                      <a:endParaRPr lang="en-US" sz="1400" dirty="0"/>
                    </a:p>
                  </a:txBody>
                  <a:tcPr/>
                </a:tc>
              </a:tr>
              <a:tr h="2566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Minor</a:t>
                      </a:r>
                      <a:r>
                        <a:rPr lang="en-US" sz="1400" baseline="0" dirty="0" smtClean="0"/>
                        <a:t> Axis</a:t>
                      </a:r>
                      <a:endParaRPr lang="en-US" sz="1400" dirty="0"/>
                    </a:p>
                  </a:txBody>
                  <a:tcPr/>
                </a:tc>
              </a:tr>
              <a:tr h="2566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Eccentricity</a:t>
                      </a:r>
                      <a:endParaRPr lang="en-US" sz="1400" dirty="0"/>
                    </a:p>
                  </a:txBody>
                  <a:tcPr/>
                </a:tc>
              </a:tr>
              <a:tr h="2566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Orientation</a:t>
                      </a:r>
                      <a:endParaRPr lang="en-US" sz="1400" dirty="0"/>
                    </a:p>
                  </a:txBody>
                  <a:tcPr/>
                </a:tc>
              </a:tr>
              <a:tr h="2566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Convex Area</a:t>
                      </a:r>
                      <a:endParaRPr lang="en-US" sz="1400" dirty="0"/>
                    </a:p>
                  </a:txBody>
                  <a:tcPr/>
                </a:tc>
              </a:tr>
              <a:tr h="2566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Solidity</a:t>
                      </a:r>
                      <a:endParaRPr lang="en-US" sz="1400" dirty="0"/>
                    </a:p>
                  </a:txBody>
                  <a:tcPr/>
                </a:tc>
              </a:tr>
              <a:tr h="2566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Filled Area</a:t>
                      </a:r>
                      <a:endParaRPr lang="en-US" sz="1400" dirty="0"/>
                    </a:p>
                  </a:txBody>
                  <a:tcPr/>
                </a:tc>
              </a:tr>
              <a:tr h="2566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Euler Number</a:t>
                      </a:r>
                      <a:endParaRPr lang="en-US" sz="1400" dirty="0"/>
                    </a:p>
                  </a:txBody>
                  <a:tcPr/>
                </a:tc>
              </a:tr>
              <a:tr h="2566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Extent</a:t>
                      </a:r>
                      <a:endParaRPr lang="en-US" sz="1400" dirty="0"/>
                    </a:p>
                  </a:txBody>
                  <a:tcPr/>
                </a:tc>
              </a:tr>
              <a:tr h="25660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Perimeter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878935"/>
              </p:ext>
            </p:extLst>
          </p:nvPr>
        </p:nvGraphicFramePr>
        <p:xfrm>
          <a:off x="6223201" y="1555279"/>
          <a:ext cx="2696684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6684"/>
              </a:tblGrid>
              <a:tr h="1625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Texture features</a:t>
                      </a:r>
                      <a:endParaRPr lang="en-US" sz="1400" dirty="0"/>
                    </a:p>
                  </a:txBody>
                  <a:tcPr/>
                </a:tc>
              </a:tr>
              <a:tr h="133599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Autocorrelation</a:t>
                      </a:r>
                    </a:p>
                  </a:txBody>
                  <a:tcPr/>
                </a:tc>
              </a:tr>
              <a:tr h="133599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Contrast</a:t>
                      </a:r>
                    </a:p>
                  </a:txBody>
                  <a:tcPr/>
                </a:tc>
              </a:tr>
              <a:tr h="133599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Correlation</a:t>
                      </a:r>
                    </a:p>
                  </a:txBody>
                  <a:tcPr/>
                </a:tc>
              </a:tr>
              <a:tr h="133599"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Cluster Prominence</a:t>
                      </a:r>
                    </a:p>
                  </a:txBody>
                  <a:tcPr/>
                </a:tc>
              </a:tr>
              <a:tr h="1335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Cluster</a:t>
                      </a:r>
                      <a:r>
                        <a:rPr lang="en-US" sz="1400" baseline="0" dirty="0" smtClean="0"/>
                        <a:t> Shade</a:t>
                      </a:r>
                      <a:endParaRPr lang="en-US" sz="1400" dirty="0"/>
                    </a:p>
                  </a:txBody>
                  <a:tcPr/>
                </a:tc>
              </a:tr>
              <a:tr h="133599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Dissimilarity</a:t>
                      </a:r>
                    </a:p>
                  </a:txBody>
                  <a:tcPr/>
                </a:tc>
              </a:tr>
              <a:tr h="133599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Energy</a:t>
                      </a:r>
                    </a:p>
                  </a:txBody>
                  <a:tcPr/>
                </a:tc>
              </a:tr>
              <a:tr h="133599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Entropy</a:t>
                      </a:r>
                    </a:p>
                  </a:txBody>
                  <a:tcPr/>
                </a:tc>
              </a:tr>
              <a:tr h="133599"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Homogeneity</a:t>
                      </a:r>
                    </a:p>
                  </a:txBody>
                  <a:tcPr/>
                </a:tc>
              </a:tr>
              <a:tr h="133599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Maximum probability</a:t>
                      </a:r>
                    </a:p>
                  </a:txBody>
                  <a:tcPr/>
                </a:tc>
              </a:tr>
              <a:tr h="133599"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Sum (variance, average, </a:t>
                      </a:r>
                      <a:r>
                        <a:rPr lang="is-I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…)</a:t>
                      </a:r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33599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Difference (variance, entropy, </a:t>
                      </a:r>
                      <a:r>
                        <a:rPr lang="is-I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…)</a:t>
                      </a:r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27118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Information measure of correlation</a:t>
                      </a:r>
                    </a:p>
                  </a:txBody>
                  <a:tcPr/>
                </a:tc>
              </a:tr>
              <a:tr h="133599"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Inverse difference moment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82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Reduced Feature </a:t>
            </a:r>
            <a:r>
              <a:rPr lang="en-US" dirty="0" err="1" smtClean="0"/>
              <a:t>PLots</a:t>
            </a:r>
            <a:endParaRPr lang="en-US" dirty="0"/>
          </a:p>
        </p:txBody>
      </p:sp>
      <p:pic>
        <p:nvPicPr>
          <p:cNvPr id="4" name="Content Placeholder 5" descr="dataset1_MI_then_tSNE_3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>
          <a:xfrm>
            <a:off x="625642" y="522932"/>
            <a:ext cx="3937503" cy="4020896"/>
          </a:xfrm>
          <a:prstGeom prst="rect">
            <a:avLst/>
          </a:prstGeom>
        </p:spPr>
      </p:pic>
      <p:pic>
        <p:nvPicPr>
          <p:cNvPr id="5" name="Content Placeholder 6" descr="dataset1_MI_then_tSNE_2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>
          <a:xfrm>
            <a:off x="5091764" y="495676"/>
            <a:ext cx="4052236" cy="4047448"/>
          </a:xfrm>
          <a:prstGeom prst="rect">
            <a:avLst/>
          </a:prstGeom>
        </p:spPr>
      </p:pic>
      <p:pic>
        <p:nvPicPr>
          <p:cNvPr id="6" name="Content Placeholder 8" descr="dataset2_MI_then_tSNE_3D.png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>
          <a:xfrm>
            <a:off x="519764" y="3147462"/>
            <a:ext cx="4043381" cy="3679692"/>
          </a:xfrm>
        </p:spPr>
      </p:pic>
      <p:pic>
        <p:nvPicPr>
          <p:cNvPr id="7" name="Content Placeholder 9" descr="dataset2_MI_then_tSNE_2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>
          <a:xfrm>
            <a:off x="5085616" y="3147462"/>
            <a:ext cx="4058384" cy="36796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04880" y="2194560"/>
            <a:ext cx="1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Dataset1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17982" y="4731413"/>
            <a:ext cx="1183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Dataset2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99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56938364"/>
              </p:ext>
            </p:extLst>
          </p:nvPr>
        </p:nvGraphicFramePr>
        <p:xfrm>
          <a:off x="2634116" y="991352"/>
          <a:ext cx="4225488" cy="2378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372"/>
                <a:gridCol w="1056372"/>
                <a:gridCol w="1056372"/>
                <a:gridCol w="1056372"/>
              </a:tblGrid>
              <a:tr h="305727"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Dataset1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Dataset2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Dataset3</a:t>
                      </a:r>
                      <a:endParaRPr lang="en-US" dirty="0"/>
                    </a:p>
                  </a:txBody>
                  <a:tcPr/>
                </a:tc>
              </a:tr>
              <a:tr h="30572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35049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35049">
                <a:tc>
                  <a:txBody>
                    <a:bodyPr/>
                    <a:lstStyle/>
                    <a:p>
                      <a:r>
                        <a:rPr lang="en-US" dirty="0" smtClean="0"/>
                        <a:t>Neural 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5727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5774" y="1530368"/>
            <a:ext cx="3006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Percentage Accuracy for Different Classifiers (Best Model Fit after Cross Validation)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517918"/>
              </p:ext>
            </p:extLst>
          </p:nvPr>
        </p:nvGraphicFramePr>
        <p:xfrm>
          <a:off x="1568918" y="3776494"/>
          <a:ext cx="6282090" cy="2393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015"/>
                <a:gridCol w="1047015"/>
                <a:gridCol w="1047015"/>
                <a:gridCol w="1047015"/>
                <a:gridCol w="1047015"/>
                <a:gridCol w="10470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Neural 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69506" y="4340994"/>
            <a:ext cx="1299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Various Metrics for Different Classifiers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572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44500"/>
            <a:ext cx="9144000" cy="5952744"/>
          </a:xfrm>
          <a:prstGeom prst="rect">
            <a:avLst/>
          </a:prstGeom>
          <a:noFill/>
        </p:spPr>
      </p:pic>
      <p:sp>
        <p:nvSpPr>
          <p:cNvPr id="3" name="Shape 1670"/>
          <p:cNvSpPr txBox="1">
            <a:spLocks/>
          </p:cNvSpPr>
          <p:nvPr/>
        </p:nvSpPr>
        <p:spPr>
          <a:xfrm>
            <a:off x="2693433" y="3257501"/>
            <a:ext cx="3076231" cy="7429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l" defTabSz="457177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66322" indent="-285737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600121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4pPr>
            <a:lvl5pPr marL="2057298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5pPr>
            <a:lvl6pPr marL="251447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7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fr-FR" sz="3600" b="1" dirty="0" smtClean="0"/>
              <a:t>SLIDES</a:t>
            </a:r>
            <a:endParaRPr lang="en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600669" y="2059340"/>
            <a:ext cx="50610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/>
                </a:solidFill>
                <a:latin typeface="+mj-lt"/>
              </a:rPr>
              <a:t>Appendix</a:t>
            </a:r>
            <a:endParaRPr lang="en-US" sz="9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467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Shape-based extraction</a:t>
            </a:r>
            <a:endParaRPr lang="en-US" b="1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Features extraction</a:t>
            </a:r>
            <a:endParaRPr lang="en-US" b="1" dirty="0"/>
          </a:p>
        </p:txBody>
      </p:sp>
      <p:sp>
        <p:nvSpPr>
          <p:cNvPr id="5" name="Content Placeholder 11"/>
          <p:cNvSpPr txBox="1">
            <a:spLocks/>
          </p:cNvSpPr>
          <p:nvPr/>
        </p:nvSpPr>
        <p:spPr>
          <a:xfrm>
            <a:off x="4" y="1525384"/>
            <a:ext cx="9143999" cy="4488928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>
            <a:lvl1pPr marL="0" indent="0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Tx/>
              <a:buNone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66322" indent="-285737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 typeface="Lucida Grande"/>
              <a:buChar char="•"/>
              <a:defRPr sz="21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 typeface="Arial"/>
              <a:buChar char="•"/>
              <a:defRPr sz="21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600121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4pPr>
            <a:lvl5pPr marL="2057298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5pPr>
            <a:lvl6pPr marL="251447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7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n-US" sz="1600" dirty="0" smtClean="0"/>
              <a:t>Mathematical formulation of shape features-</a:t>
            </a:r>
            <a:endParaRPr lang="en-US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 smtClean="0"/>
              <a:t>Area -  </a:t>
            </a:r>
            <a:endParaRPr lang="en-US" sz="17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/>
              <a:t>Major </a:t>
            </a:r>
            <a:r>
              <a:rPr lang="en-US" sz="1700" dirty="0" smtClean="0"/>
              <a:t>Axis - </a:t>
            </a:r>
            <a:endParaRPr lang="en-US" sz="17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/>
              <a:t>Minor </a:t>
            </a:r>
            <a:r>
              <a:rPr lang="en-US" sz="1700" dirty="0" smtClean="0"/>
              <a:t>Axis -</a:t>
            </a:r>
            <a:endParaRPr lang="en-US" sz="17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 smtClean="0"/>
              <a:t>Eccentricity - </a:t>
            </a:r>
            <a:endParaRPr lang="en-US" sz="17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 smtClean="0"/>
              <a:t>Orientation - </a:t>
            </a:r>
            <a:endParaRPr lang="en-US" sz="17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/>
              <a:t>Convex </a:t>
            </a:r>
            <a:r>
              <a:rPr lang="en-US" sz="1700" dirty="0" smtClean="0"/>
              <a:t>area - </a:t>
            </a:r>
            <a:endParaRPr lang="en-US" sz="17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 smtClean="0"/>
              <a:t>Solidity - </a:t>
            </a:r>
            <a:endParaRPr lang="en-US" sz="17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/>
              <a:t>Filled </a:t>
            </a:r>
            <a:r>
              <a:rPr lang="en-US" sz="1700" dirty="0" smtClean="0"/>
              <a:t>Area - </a:t>
            </a:r>
            <a:endParaRPr lang="en-US" sz="17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/>
              <a:t>Euler </a:t>
            </a:r>
            <a:r>
              <a:rPr lang="en-US" sz="1700" dirty="0" smtClean="0"/>
              <a:t>Number – </a:t>
            </a:r>
            <a:endParaRPr lang="en-US" sz="1700" dirty="0"/>
          </a:p>
        </p:txBody>
      </p:sp>
      <p:pic>
        <p:nvPicPr>
          <p:cNvPr id="2" name="Picture 1" descr="Screenshot 2016-04-04 08.38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33" y="1968606"/>
            <a:ext cx="1876778" cy="448538"/>
          </a:xfrm>
          <a:prstGeom prst="rect">
            <a:avLst/>
          </a:prstGeom>
        </p:spPr>
      </p:pic>
      <p:pic>
        <p:nvPicPr>
          <p:cNvPr id="6" name="Picture 5" descr="Screenshot 2016-04-04 08.38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89" y="2417144"/>
            <a:ext cx="3927826" cy="843995"/>
          </a:xfrm>
          <a:prstGeom prst="rect">
            <a:avLst/>
          </a:prstGeom>
        </p:spPr>
      </p:pic>
      <p:pic>
        <p:nvPicPr>
          <p:cNvPr id="7" name="Picture 6" descr="Screenshot 2016-04-04 08.38.5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669" y="3261139"/>
            <a:ext cx="2410883" cy="620828"/>
          </a:xfrm>
          <a:prstGeom prst="rect">
            <a:avLst/>
          </a:prstGeom>
        </p:spPr>
      </p:pic>
      <p:pic>
        <p:nvPicPr>
          <p:cNvPr id="8" name="Picture 7" descr="Screenshot 2016-04-04 08.39.1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891" y="3783189"/>
            <a:ext cx="3679824" cy="802515"/>
          </a:xfrm>
          <a:prstGeom prst="rect">
            <a:avLst/>
          </a:prstGeom>
        </p:spPr>
      </p:pic>
      <p:pic>
        <p:nvPicPr>
          <p:cNvPr id="9" name="Picture 8" descr="Screenshot 2016-04-04 08.39.2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073" y="4514144"/>
            <a:ext cx="3416300" cy="482600"/>
          </a:xfrm>
          <a:prstGeom prst="rect">
            <a:avLst/>
          </a:prstGeom>
        </p:spPr>
      </p:pic>
      <p:pic>
        <p:nvPicPr>
          <p:cNvPr id="10" name="Picture 9" descr="Screenshot 2016-04-04 08.39.3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90" y="4991806"/>
            <a:ext cx="1836209" cy="506929"/>
          </a:xfrm>
          <a:prstGeom prst="rect">
            <a:avLst/>
          </a:prstGeom>
        </p:spPr>
      </p:pic>
      <p:pic>
        <p:nvPicPr>
          <p:cNvPr id="11" name="Picture 10" descr="Screenshot 2016-04-04 08.39.4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80" y="5557112"/>
            <a:ext cx="2870200" cy="457200"/>
          </a:xfrm>
          <a:prstGeom prst="rect">
            <a:avLst/>
          </a:prstGeom>
        </p:spPr>
      </p:pic>
      <p:pic>
        <p:nvPicPr>
          <p:cNvPr id="14" name="Picture 13" descr="Screenshot 2016-04-04 08.39.4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073" y="6022788"/>
            <a:ext cx="2819400" cy="330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54889" y="1383643"/>
            <a:ext cx="24835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>
                <a:solidFill>
                  <a:srgbClr val="000000"/>
                </a:solidFill>
              </a:rPr>
              <a:t>Where omega(</a:t>
            </a:r>
            <a:r>
              <a:rPr lang="en-US" sz="1600" dirty="0" err="1" smtClean="0">
                <a:solidFill>
                  <a:srgbClr val="000000"/>
                </a:solidFill>
              </a:rPr>
              <a:t>n,m</a:t>
            </a:r>
            <a:r>
              <a:rPr lang="en-US" sz="1600" dirty="0" smtClean="0">
                <a:solidFill>
                  <a:srgbClr val="000000"/>
                </a:solidFill>
              </a:rPr>
              <a:t>) is the object mask, mxx and </a:t>
            </a:r>
            <a:r>
              <a:rPr lang="en-US" sz="1600" dirty="0" err="1" smtClean="0">
                <a:solidFill>
                  <a:srgbClr val="000000"/>
                </a:solidFill>
              </a:rPr>
              <a:t>myy</a:t>
            </a:r>
            <a:r>
              <a:rPr lang="en-US" sz="1600" dirty="0" smtClean="0">
                <a:solidFill>
                  <a:srgbClr val="000000"/>
                </a:solidFill>
              </a:rPr>
              <a:t> indicate second moments of x and y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62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Shape-based extraction</a:t>
            </a:r>
            <a:endParaRPr lang="en-US" b="1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Features extraction</a:t>
            </a:r>
            <a:endParaRPr lang="en-US" b="1" dirty="0"/>
          </a:p>
        </p:txBody>
      </p:sp>
      <p:sp>
        <p:nvSpPr>
          <p:cNvPr id="5" name="Content Placeholder 11"/>
          <p:cNvSpPr txBox="1">
            <a:spLocks/>
          </p:cNvSpPr>
          <p:nvPr/>
        </p:nvSpPr>
        <p:spPr>
          <a:xfrm>
            <a:off x="4" y="1525384"/>
            <a:ext cx="9143999" cy="4488928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>
            <a:lvl1pPr marL="0" indent="0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Tx/>
              <a:buNone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66322" indent="-285737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 typeface="Lucida Grande"/>
              <a:buChar char="•"/>
              <a:defRPr sz="21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 typeface="Arial"/>
              <a:buChar char="•"/>
              <a:defRPr sz="21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600121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4pPr>
            <a:lvl5pPr marL="2057298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5pPr>
            <a:lvl6pPr marL="251447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7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n-US" sz="1600" dirty="0" smtClean="0"/>
              <a:t>Mathematical formulation of shape features-</a:t>
            </a:r>
          </a:p>
          <a:p>
            <a:pPr marL="180585" lvl="1" indent="0">
              <a:lnSpc>
                <a:spcPct val="150000"/>
              </a:lnSpc>
              <a:buNone/>
            </a:pPr>
            <a:r>
              <a:rPr lang="en-US" sz="1600" dirty="0" smtClean="0"/>
              <a:t>10. Extent - </a:t>
            </a:r>
          </a:p>
          <a:p>
            <a:pPr marL="180585" lvl="1" indent="0">
              <a:lnSpc>
                <a:spcPct val="150000"/>
              </a:lnSpc>
              <a:buNone/>
            </a:pPr>
            <a:r>
              <a:rPr lang="en-US" sz="1600" dirty="0" smtClean="0"/>
              <a:t>11. Perimeter -  </a:t>
            </a:r>
            <a:endParaRPr lang="en-US" sz="1600" dirty="0"/>
          </a:p>
        </p:txBody>
      </p:sp>
      <p:pic>
        <p:nvPicPr>
          <p:cNvPr id="3" name="Picture 2" descr="Screenshot 2016-04-04 08.39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33" y="1889478"/>
            <a:ext cx="1930400" cy="482600"/>
          </a:xfrm>
          <a:prstGeom prst="rect">
            <a:avLst/>
          </a:prstGeom>
        </p:spPr>
      </p:pic>
      <p:pic>
        <p:nvPicPr>
          <p:cNvPr id="4" name="Picture 3" descr="Screenshot 2016-04-04 08.40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50" y="2253544"/>
            <a:ext cx="4889500" cy="685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56349" y="6040627"/>
            <a:ext cx="588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hlinkClick r:id="rId5" action="ppaction://hlinksldjump"/>
              </a:rPr>
              <a:t>Link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15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TEXTURE-BASED extraction</a:t>
            </a:r>
            <a:endParaRPr lang="en-US" b="1" dirty="0"/>
          </a:p>
        </p:txBody>
      </p:sp>
      <p:sp>
        <p:nvSpPr>
          <p:cNvPr id="4" name="Content Placeholder 11"/>
          <p:cNvSpPr txBox="1">
            <a:spLocks/>
          </p:cNvSpPr>
          <p:nvPr/>
        </p:nvSpPr>
        <p:spPr>
          <a:xfrm>
            <a:off x="152405" y="1151473"/>
            <a:ext cx="3578768" cy="5164665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>
            <a:lvl1pPr marL="0" indent="0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Tx/>
              <a:buNone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66322" indent="-285737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 typeface="Lucida Grande"/>
              <a:buChar char="•"/>
              <a:defRPr sz="21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 typeface="Arial"/>
              <a:buChar char="•"/>
              <a:defRPr sz="21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600121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4pPr>
            <a:lvl5pPr marL="2057298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5pPr>
            <a:lvl6pPr marL="251447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7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 err="1" smtClean="0"/>
              <a:t>Autocorrelation</a:t>
            </a:r>
            <a:endParaRPr lang="de-DE" sz="1600" dirty="0" smtClean="0"/>
          </a:p>
          <a:p>
            <a:r>
              <a:rPr lang="de-DE" sz="1600" dirty="0" err="1" smtClean="0"/>
              <a:t>Contrast</a:t>
            </a:r>
            <a:endParaRPr lang="de-DE" sz="1600" dirty="0" smtClean="0"/>
          </a:p>
          <a:p>
            <a:r>
              <a:rPr lang="de-DE" sz="1600" dirty="0" err="1" smtClean="0"/>
              <a:t>Correlation</a:t>
            </a:r>
            <a:endParaRPr lang="de-DE" sz="1600" dirty="0" smtClean="0"/>
          </a:p>
          <a:p>
            <a:r>
              <a:rPr lang="de-DE" sz="1600" dirty="0" smtClean="0"/>
              <a:t>Cluster </a:t>
            </a:r>
            <a:r>
              <a:rPr lang="de-DE" sz="1600" dirty="0" err="1" smtClean="0"/>
              <a:t>Prominence</a:t>
            </a:r>
            <a:endParaRPr lang="de-DE" sz="1600" dirty="0" smtClean="0"/>
          </a:p>
          <a:p>
            <a:r>
              <a:rPr lang="de-DE" sz="1600" dirty="0" smtClean="0"/>
              <a:t>Cluster </a:t>
            </a:r>
            <a:r>
              <a:rPr lang="de-DE" sz="1600" dirty="0" err="1" smtClean="0"/>
              <a:t>Shade</a:t>
            </a:r>
            <a:endParaRPr lang="de-DE" sz="1600" dirty="0" smtClean="0"/>
          </a:p>
          <a:p>
            <a:r>
              <a:rPr lang="de-DE" sz="1600" dirty="0" err="1" smtClean="0"/>
              <a:t>Dissimilarity</a:t>
            </a:r>
            <a:endParaRPr lang="de-DE" sz="1600" dirty="0" smtClean="0"/>
          </a:p>
          <a:p>
            <a:r>
              <a:rPr lang="de-DE" sz="1600" dirty="0" err="1" smtClean="0"/>
              <a:t>Energy</a:t>
            </a:r>
            <a:r>
              <a:rPr lang="de-DE" sz="1600" dirty="0" smtClean="0"/>
              <a:t> (angular </a:t>
            </a:r>
            <a:r>
              <a:rPr lang="de-DE" sz="1600" dirty="0" err="1" smtClean="0"/>
              <a:t>second</a:t>
            </a:r>
            <a:r>
              <a:rPr lang="de-DE" sz="1600" dirty="0" smtClean="0"/>
              <a:t> </a:t>
            </a:r>
            <a:r>
              <a:rPr lang="de-DE" sz="1600" dirty="0" err="1" smtClean="0"/>
              <a:t>moment</a:t>
            </a:r>
            <a:r>
              <a:rPr lang="de-DE" sz="1600" dirty="0" smtClean="0"/>
              <a:t>)</a:t>
            </a:r>
          </a:p>
          <a:p>
            <a:r>
              <a:rPr lang="de-DE" sz="1600" dirty="0" err="1" smtClean="0"/>
              <a:t>Entropy</a:t>
            </a:r>
            <a:endParaRPr lang="de-DE" sz="1600" dirty="0" smtClean="0"/>
          </a:p>
          <a:p>
            <a:r>
              <a:rPr lang="de-DE" sz="1600" dirty="0" err="1" smtClean="0"/>
              <a:t>Homogeneity</a:t>
            </a:r>
            <a:endParaRPr lang="de-DE" sz="1600" dirty="0" smtClean="0"/>
          </a:p>
          <a:p>
            <a:r>
              <a:rPr lang="de-DE" sz="1600" dirty="0" smtClean="0"/>
              <a:t>Maximum </a:t>
            </a:r>
            <a:r>
              <a:rPr lang="de-DE" sz="1600" dirty="0" err="1" smtClean="0"/>
              <a:t>Probability</a:t>
            </a:r>
            <a:endParaRPr lang="de-DE" sz="1600" dirty="0" smtClean="0"/>
          </a:p>
          <a:p>
            <a:r>
              <a:rPr lang="de-DE" sz="1600" dirty="0" err="1" smtClean="0"/>
              <a:t>Variance</a:t>
            </a:r>
            <a:endParaRPr lang="de-DE" sz="1600" dirty="0" smtClean="0"/>
          </a:p>
          <a:p>
            <a:r>
              <a:rPr lang="en-US" sz="1600" dirty="0" smtClean="0"/>
              <a:t>Information measure of correlation</a:t>
            </a:r>
          </a:p>
          <a:p>
            <a:r>
              <a:rPr lang="en-US" sz="1600" dirty="0" smtClean="0"/>
              <a:t>Inverse difference</a:t>
            </a:r>
          </a:p>
          <a:p>
            <a:r>
              <a:rPr lang="en-US" sz="1600" dirty="0" smtClean="0"/>
              <a:t>Inverse difference moment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410" y="1163748"/>
            <a:ext cx="1217327" cy="4419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270" y="1715244"/>
            <a:ext cx="1473349" cy="549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207" y="2264275"/>
            <a:ext cx="2345473" cy="444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6225" y="2686090"/>
            <a:ext cx="2127250" cy="388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037" y="3423999"/>
            <a:ext cx="1121782" cy="419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963" y="3754488"/>
            <a:ext cx="1939848" cy="4092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4756" y="4526588"/>
            <a:ext cx="908979" cy="31499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964019" y="5476527"/>
            <a:ext cx="1115896" cy="461425"/>
            <a:chOff x="1964019" y="5476527"/>
            <a:chExt cx="1115896" cy="46142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0"/>
            <a:srcRect t="9234" b="9617"/>
            <a:stretch/>
          </p:blipFill>
          <p:spPr>
            <a:xfrm>
              <a:off x="1964019" y="5505952"/>
              <a:ext cx="1115896" cy="432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13233" y="5476527"/>
              <a:ext cx="452546" cy="239583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5015421" y="1151473"/>
            <a:ext cx="3578768" cy="1338510"/>
            <a:chOff x="5015421" y="1151473"/>
            <a:chExt cx="3578768" cy="1338510"/>
          </a:xfrm>
        </p:grpSpPr>
        <p:sp>
          <p:nvSpPr>
            <p:cNvPr id="17" name="Content Placeholder 11"/>
            <p:cNvSpPr txBox="1">
              <a:spLocks/>
            </p:cNvSpPr>
            <p:nvPr/>
          </p:nvSpPr>
          <p:spPr>
            <a:xfrm>
              <a:off x="5015421" y="1151473"/>
              <a:ext cx="3578768" cy="1338510"/>
            </a:xfrm>
            <a:prstGeom prst="rect">
              <a:avLst/>
            </a:prstGeom>
          </p:spPr>
          <p:txBody>
            <a:bodyPr vert="horz" lIns="274320" tIns="45720" rIns="274320" bIns="45720" rtlCol="0">
              <a:noAutofit/>
            </a:bodyPr>
            <a:lstStyle>
              <a:lvl1pPr marL="0" indent="0" algn="l" defTabSz="457177" rtl="0" eaLnBrk="1" latinLnBrk="0" hangingPunct="1">
                <a:spcBef>
                  <a:spcPct val="20000"/>
                </a:spcBef>
                <a:spcAft>
                  <a:spcPts val="601"/>
                </a:spcAft>
                <a:buFontTx/>
                <a:buNone/>
                <a:defRPr sz="2400" kern="1200">
                  <a:solidFill>
                    <a:srgbClr val="262626"/>
                  </a:solidFill>
                  <a:latin typeface="+mn-lt"/>
                  <a:ea typeface="+mn-ea"/>
                  <a:cs typeface="+mn-cs"/>
                </a:defRPr>
              </a:lvl1pPr>
              <a:lvl2pPr marL="466322" indent="-285737" algn="l" defTabSz="457177" rtl="0" eaLnBrk="1" latinLnBrk="0" hangingPunct="1">
                <a:spcBef>
                  <a:spcPct val="20000"/>
                </a:spcBef>
                <a:spcAft>
                  <a:spcPts val="601"/>
                </a:spcAft>
                <a:buFont typeface="Lucida Grande"/>
                <a:buChar char="•"/>
                <a:defRPr sz="2100" kern="1200">
                  <a:solidFill>
                    <a:srgbClr val="262626"/>
                  </a:solidFill>
                  <a:latin typeface="+mn-lt"/>
                  <a:ea typeface="+mn-ea"/>
                  <a:cs typeface="+mn-cs"/>
                </a:defRPr>
              </a:lvl2pPr>
              <a:lvl3pPr marL="1142943" indent="-228589" algn="l" defTabSz="457177" rtl="0" eaLnBrk="1" latinLnBrk="0" hangingPunct="1">
                <a:spcBef>
                  <a:spcPct val="20000"/>
                </a:spcBef>
                <a:spcAft>
                  <a:spcPts val="601"/>
                </a:spcAft>
                <a:buFont typeface="Arial"/>
                <a:buChar char="•"/>
                <a:defRPr sz="2100" kern="1200">
                  <a:solidFill>
                    <a:srgbClr val="262626"/>
                  </a:solidFill>
                  <a:latin typeface="+mn-lt"/>
                  <a:ea typeface="+mn-ea"/>
                  <a:cs typeface="+mn-cs"/>
                </a:defRPr>
              </a:lvl3pPr>
              <a:lvl4pPr marL="1600121" indent="-228589" algn="l" defTabSz="457177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Roboto Light"/>
                  <a:ea typeface="+mn-ea"/>
                  <a:cs typeface="+mn-cs"/>
                </a:defRPr>
              </a:lvl4pPr>
              <a:lvl5pPr marL="2057298" indent="-228589" algn="l" defTabSz="457177" rtl="0" eaLnBrk="1" latinLnBrk="0" hangingPunct="1">
                <a:spcBef>
                  <a:spcPct val="20000"/>
                </a:spcBef>
                <a:buFont typeface="Arial"/>
                <a:buChar char="»"/>
                <a:defRPr sz="2400" kern="1200">
                  <a:solidFill>
                    <a:schemeClr val="bg1"/>
                  </a:solidFill>
                  <a:latin typeface="Roboto Light"/>
                  <a:ea typeface="+mn-ea"/>
                  <a:cs typeface="+mn-cs"/>
                </a:defRPr>
              </a:lvl5pPr>
              <a:lvl6pPr marL="2514476" indent="-228589" algn="l" defTabSz="457177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52" indent="-228589" algn="l" defTabSz="457177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9" indent="-228589" algn="l" defTabSz="457177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7" indent="-228589" algn="l" defTabSz="457177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600" dirty="0" err="1" smtClean="0"/>
                <a:t>Where</a:t>
              </a:r>
              <a:r>
                <a:rPr lang="fr-FR" sz="1600" dirty="0" smtClean="0"/>
                <a:t>         ,       ,        and       are </a:t>
              </a:r>
              <a:r>
                <a:rPr lang="fr-FR" sz="1600" dirty="0" err="1" smtClean="0"/>
                <a:t>respectively</a:t>
              </a:r>
              <a:r>
                <a:rPr lang="fr-FR" sz="1600" dirty="0" smtClean="0"/>
                <a:t> the </a:t>
              </a:r>
              <a:r>
                <a:rPr lang="fr-FR" sz="1600" dirty="0" err="1" smtClean="0"/>
                <a:t>mean</a:t>
              </a:r>
              <a:r>
                <a:rPr lang="fr-FR" sz="1600" dirty="0" smtClean="0"/>
                <a:t> and the standard </a:t>
              </a:r>
              <a:r>
                <a:rPr lang="fr-FR" sz="1600" dirty="0" err="1" smtClean="0"/>
                <a:t>deviation</a:t>
              </a:r>
              <a:r>
                <a:rPr lang="fr-FR" sz="1600" dirty="0" smtClean="0"/>
                <a:t> of the </a:t>
              </a:r>
              <a:r>
                <a:rPr lang="fr-FR" sz="1600" dirty="0" err="1" smtClean="0"/>
                <a:t>rows</a:t>
              </a:r>
              <a:r>
                <a:rPr lang="fr-FR" sz="1600" dirty="0" smtClean="0"/>
                <a:t> and </a:t>
              </a:r>
              <a:r>
                <a:rPr lang="fr-FR" sz="1600" dirty="0" err="1" smtClean="0"/>
                <a:t>columns</a:t>
              </a:r>
              <a:r>
                <a:rPr lang="fr-FR" sz="1600" dirty="0" smtClean="0"/>
                <a:t> of the matrix p(</a:t>
              </a:r>
              <a:r>
                <a:rPr lang="fr-FR" sz="1600" dirty="0" err="1" smtClean="0"/>
                <a:t>i,j</a:t>
              </a:r>
              <a:r>
                <a:rPr lang="fr-FR" sz="1600" dirty="0" smtClean="0"/>
                <a:t>), </a:t>
              </a:r>
              <a:r>
                <a:rPr lang="fr-FR" sz="1600" dirty="0" err="1" smtClean="0"/>
                <a:t>which</a:t>
              </a:r>
              <a:r>
                <a:rPr lang="fr-FR" sz="1600" dirty="0" smtClean="0"/>
                <a:t> </a:t>
              </a:r>
              <a:r>
                <a:rPr lang="fr-FR" sz="1600" dirty="0" err="1" smtClean="0"/>
                <a:t>is</a:t>
              </a:r>
              <a:r>
                <a:rPr lang="fr-FR" sz="1600" dirty="0" smtClean="0"/>
                <a:t> the (</a:t>
              </a:r>
              <a:r>
                <a:rPr lang="fr-FR" sz="1600" dirty="0" err="1" smtClean="0"/>
                <a:t>i,j</a:t>
              </a:r>
              <a:r>
                <a:rPr lang="fr-FR" sz="1600" dirty="0" smtClean="0"/>
                <a:t>)th entry of the GLCM.</a:t>
              </a:r>
              <a:endParaRPr lang="en-US" sz="1600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72675" y="1204165"/>
              <a:ext cx="381000" cy="3048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15796" y="1231187"/>
              <a:ext cx="311727" cy="24245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89644" y="1218677"/>
              <a:ext cx="317500" cy="2540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76349" y="1216865"/>
              <a:ext cx="304800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21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Statistical Dependency(SD)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Measures dependency between features and the associated class labels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  Larger the SD, more the dependency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  Thresholding on the ranked features based on the SD weights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 </a:t>
            </a:r>
            <a:r>
              <a:rPr lang="en-US" dirty="0" smtClean="0"/>
              <a:t> Followed by PCA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Features selection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757" y="2181425"/>
            <a:ext cx="23876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9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Mutual Information/MI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Measures how much information the presence/absence of a term contributes to making the correct classification decision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  Features ranked in descending order based on their mutuality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Above formulation shows an example for two random variables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 </a:t>
            </a:r>
            <a:r>
              <a:rPr lang="en-US" dirty="0" smtClean="0"/>
              <a:t> Followed by PCA and t-SNE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Features selection</a:t>
            </a:r>
            <a:endParaRPr lang="en-US" b="1" dirty="0"/>
          </a:p>
        </p:txBody>
      </p:sp>
      <p:pic>
        <p:nvPicPr>
          <p:cNvPr id="2" name="Picture 1" descr="Screenshot 2016-04-04 09.15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36" y="2440516"/>
            <a:ext cx="4887597" cy="8614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67873" y="6056768"/>
            <a:ext cx="588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hlinkClick r:id="rId4" action="ppaction://hlinksldjump"/>
              </a:rPr>
              <a:t>Link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1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Ultimate Goal: </a:t>
            </a:r>
            <a:r>
              <a:rPr lang="en-US" dirty="0" smtClean="0"/>
              <a:t>Cancer Clinical Decision Support enabled by Medical Image Processing of </a:t>
            </a:r>
            <a:r>
              <a:rPr lang="en-US" dirty="0" err="1" smtClean="0"/>
              <a:t>Histopathological</a:t>
            </a:r>
            <a:r>
              <a:rPr lang="en-US" dirty="0" smtClean="0"/>
              <a:t> Images</a:t>
            </a:r>
          </a:p>
          <a:p>
            <a:endParaRPr lang="en-US" dirty="0" smtClean="0"/>
          </a:p>
          <a:p>
            <a:r>
              <a:rPr lang="en-US" b="1" dirty="0" smtClean="0"/>
              <a:t>Previous Goals </a:t>
            </a:r>
            <a:r>
              <a:rPr lang="en-US" dirty="0" smtClean="0"/>
              <a:t>(Modules 1,2)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Image Segmentation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Feature Extraction</a:t>
            </a:r>
          </a:p>
          <a:p>
            <a:r>
              <a:rPr lang="en-US" b="1" dirty="0" smtClean="0"/>
              <a:t>Current Goals </a:t>
            </a:r>
            <a:r>
              <a:rPr lang="en-US" dirty="0" smtClean="0"/>
              <a:t>(Module 3)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Image classification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Prediction modelling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Objective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53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methods 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Principle Component Analysis (PCA)</a:t>
            </a:r>
          </a:p>
          <a:p>
            <a:pPr marL="809222" lvl="1" indent="-342900">
              <a:buFont typeface="Arial" charset="0"/>
              <a:buChar char="•"/>
            </a:pPr>
            <a:r>
              <a:rPr lang="en-US" dirty="0" smtClean="0"/>
              <a:t>Linear algorithm</a:t>
            </a:r>
          </a:p>
          <a:p>
            <a:pPr marL="809222" lvl="1" indent="-342900">
              <a:buFont typeface="Arial" charset="0"/>
              <a:buChar char="•"/>
            </a:pPr>
            <a:r>
              <a:rPr lang="en-US" dirty="0" smtClean="0"/>
              <a:t>Parameter free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t-Distributed Stochastic Neighbor </a:t>
            </a:r>
            <a:r>
              <a:rPr lang="en-US" dirty="0" smtClean="0"/>
              <a:t>Embedding</a:t>
            </a:r>
          </a:p>
          <a:p>
            <a:pPr marL="809222" lvl="1" indent="-342900">
              <a:buFont typeface="Arial" charset="0"/>
              <a:buChar char="•"/>
            </a:pPr>
            <a:r>
              <a:rPr lang="en-US" dirty="0" smtClean="0"/>
              <a:t>Non-linear machine learning algorithm</a:t>
            </a:r>
          </a:p>
          <a:p>
            <a:pPr marL="809222" lvl="1" indent="-342900">
              <a:buFont typeface="Arial" charset="0"/>
              <a:buChar char="•"/>
            </a:pPr>
            <a:r>
              <a:rPr lang="en-US" dirty="0" smtClean="0"/>
              <a:t>Relies on parameters (</a:t>
            </a:r>
            <a:r>
              <a:rPr lang="en-US" dirty="0"/>
              <a:t>perplexity, early exaggeration, learning rate, number of </a:t>
            </a:r>
            <a:r>
              <a:rPr lang="en-US" dirty="0" smtClean="0"/>
              <a:t>iterations)</a:t>
            </a:r>
          </a:p>
          <a:p>
            <a:pPr marL="809222" lvl="1" indent="-342900">
              <a:buFont typeface="Arial" charset="0"/>
              <a:buChar char="•"/>
            </a:pPr>
            <a:r>
              <a:rPr lang="en-US" dirty="0" smtClean="0"/>
              <a:t>Particularly well-suited for high-dimensional dataset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Dimensionality reduction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691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0480" y="1589408"/>
            <a:ext cx="1788512" cy="1235162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Workflow Diagram</a:t>
            </a:r>
            <a:endParaRPr lang="en-US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780" y="1762856"/>
            <a:ext cx="800509" cy="9357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780" y="3148791"/>
            <a:ext cx="800509" cy="109268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293909" y="1674324"/>
            <a:ext cx="2047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Literature Review,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Normalization, Segmentation,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Feature Extraction/Selection,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Classifiers training,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Cross-Validation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33266" y="4697858"/>
            <a:ext cx="1989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Literature Review,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Segmentation,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Feature Extraction/Selection,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Classifiers training,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Cross-Validation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355188" y="3187300"/>
            <a:ext cx="1981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Literature Review,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Performance metrics(all),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Feature Extraction,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Dimensionality Reduction 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</a:rPr>
              <a:t>GUI implementation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0" name="Picture 39" descr="my_fa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61245" y="4815037"/>
            <a:ext cx="1095093" cy="82131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36884" y="1855341"/>
            <a:ext cx="1365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Color Normalization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02424" y="2147818"/>
            <a:ext cx="1006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solidFill>
                  <a:schemeClr val="bg1"/>
                </a:solidFill>
              </a:rPr>
              <a:t>Segmentation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97151" y="2418365"/>
            <a:ext cx="1546818" cy="264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Performance Evaluation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605" y="984591"/>
            <a:ext cx="154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Original image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9512" y="3075960"/>
            <a:ext cx="187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Segmented image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14176" y="5697737"/>
            <a:ext cx="158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Image features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8115" y="1525536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65000"/>
                  </a:schemeClr>
                </a:solidFill>
              </a:rPr>
              <a:t>Module 1</a:t>
            </a:r>
            <a:endParaRPr lang="en-US" sz="16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12236" y="3702065"/>
            <a:ext cx="1788512" cy="1709547"/>
          </a:xfrm>
          <a:prstGeom prst="rect">
            <a:avLst/>
          </a:prstGeom>
          <a:solidFill>
            <a:srgbClr val="00B0F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310485" y="3993347"/>
            <a:ext cx="1788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Color-based feat. extraction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09057" y="5096708"/>
            <a:ext cx="1625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Dimensionality reduction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40434" y="3663542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65000"/>
                  </a:schemeClr>
                </a:solidFill>
              </a:rPr>
              <a:t>Module 2</a:t>
            </a:r>
            <a:endParaRPr lang="en-US" sz="16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4653" y="4826550"/>
            <a:ext cx="11927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Feature selection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5065" y="4270442"/>
            <a:ext cx="1912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Texture-based feat. extraction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37455" y="4564940"/>
            <a:ext cx="1940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Shape-based feat. extraction</a:t>
            </a:r>
          </a:p>
        </p:txBody>
      </p:sp>
      <p:sp>
        <p:nvSpPr>
          <p:cNvPr id="76" name="Rectangle 75"/>
          <p:cNvSpPr/>
          <p:nvPr/>
        </p:nvSpPr>
        <p:spPr>
          <a:xfrm>
            <a:off x="2775128" y="1564060"/>
            <a:ext cx="3643725" cy="4011136"/>
          </a:xfrm>
          <a:prstGeom prst="rect">
            <a:avLst/>
          </a:prstGeom>
          <a:solidFill>
            <a:srgbClr val="00B05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Elbow Connector 28"/>
          <p:cNvCxnSpPr>
            <a:stCxn id="3" idx="1"/>
            <a:endCxn id="69" idx="1"/>
          </p:cNvCxnSpPr>
          <p:nvPr/>
        </p:nvCxnSpPr>
        <p:spPr>
          <a:xfrm rot="10800000" flipV="1">
            <a:off x="240435" y="1169257"/>
            <a:ext cx="194171" cy="2663562"/>
          </a:xfrm>
          <a:prstGeom prst="bentConnector3">
            <a:avLst>
              <a:gd name="adj1" fmla="val 17031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3" idx="2"/>
            <a:endCxn id="4" idx="0"/>
          </p:cNvCxnSpPr>
          <p:nvPr/>
        </p:nvCxnSpPr>
        <p:spPr>
          <a:xfrm rot="5400000">
            <a:off x="1087066" y="1471593"/>
            <a:ext cx="235485" cy="14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stCxn id="4" idx="2"/>
            <a:endCxn id="58" idx="0"/>
          </p:cNvCxnSpPr>
          <p:nvPr/>
        </p:nvCxnSpPr>
        <p:spPr>
          <a:xfrm rot="16200000" flipH="1">
            <a:off x="1079084" y="2950221"/>
            <a:ext cx="251390" cy="8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58" idx="2"/>
            <a:endCxn id="65" idx="0"/>
          </p:cNvCxnSpPr>
          <p:nvPr/>
        </p:nvCxnSpPr>
        <p:spPr>
          <a:xfrm rot="16200000" flipH="1">
            <a:off x="1077271" y="3572843"/>
            <a:ext cx="256773" cy="166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65" idx="2"/>
            <a:endCxn id="59" idx="0"/>
          </p:cNvCxnSpPr>
          <p:nvPr/>
        </p:nvCxnSpPr>
        <p:spPr>
          <a:xfrm rot="5400000">
            <a:off x="1062990" y="5554234"/>
            <a:ext cx="286125" cy="88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792809" y="1562456"/>
            <a:ext cx="982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65000"/>
                  </a:schemeClr>
                </a:solidFill>
              </a:rPr>
              <a:t>Module 3</a:t>
            </a:r>
            <a:endParaRPr lang="en-US" sz="1600" dirty="0">
              <a:solidFill>
                <a:schemeClr val="tx1">
                  <a:lumMod val="65000"/>
                </a:schemeClr>
              </a:solidFill>
            </a:endParaRPr>
          </a:p>
        </p:txBody>
      </p:sp>
      <p:cxnSp>
        <p:nvCxnSpPr>
          <p:cNvPr id="97" name="Elbow Connector 96"/>
          <p:cNvCxnSpPr>
            <a:stCxn id="59" idx="2"/>
            <a:endCxn id="76" idx="0"/>
          </p:cNvCxnSpPr>
          <p:nvPr/>
        </p:nvCxnSpPr>
        <p:spPr>
          <a:xfrm rot="5400000" flipH="1" flipV="1">
            <a:off x="649796" y="2119875"/>
            <a:ext cx="4503009" cy="3391380"/>
          </a:xfrm>
          <a:prstGeom prst="bentConnector5">
            <a:avLst>
              <a:gd name="adj1" fmla="val -5077"/>
              <a:gd name="adj2" fmla="val 34808"/>
              <a:gd name="adj3" fmla="val 10507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909025" y="2660024"/>
            <a:ext cx="1280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Train classifiers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065974" y="3445291"/>
            <a:ext cx="1392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chemeClr val="bg1"/>
                </a:solidFill>
              </a:rPr>
              <a:t>Cross-Validation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433022" y="3439982"/>
            <a:ext cx="1698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chemeClr val="bg1"/>
                </a:solidFill>
              </a:rPr>
              <a:t>Performance metrics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745398" y="1970372"/>
            <a:ext cx="1598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chemeClr val="bg1"/>
                </a:solidFill>
              </a:rPr>
              <a:t>Literature Critique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857658" y="4246778"/>
            <a:ext cx="1412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chemeClr val="bg1"/>
                </a:solidFill>
              </a:rPr>
              <a:t>Predictive model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777217" y="5003729"/>
            <a:ext cx="1412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chemeClr val="bg1"/>
                </a:solidFill>
              </a:rPr>
              <a:t>Validate model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2877075" y="2595682"/>
            <a:ext cx="3379183" cy="1339016"/>
          </a:xfrm>
          <a:prstGeom prst="roundRect">
            <a:avLst/>
          </a:prstGeom>
          <a:noFill/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ounded Rectangle 104"/>
          <p:cNvSpPr/>
          <p:nvPr/>
        </p:nvSpPr>
        <p:spPr>
          <a:xfrm>
            <a:off x="2877645" y="4928865"/>
            <a:ext cx="3379183" cy="429454"/>
          </a:xfrm>
          <a:prstGeom prst="roundRect">
            <a:avLst/>
          </a:prstGeom>
          <a:noFill/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Elbow Connector 106"/>
          <p:cNvCxnSpPr>
            <a:stCxn id="101" idx="2"/>
            <a:endCxn id="98" idx="0"/>
          </p:cNvCxnSpPr>
          <p:nvPr/>
        </p:nvCxnSpPr>
        <p:spPr>
          <a:xfrm rot="16200000" flipH="1">
            <a:off x="4356054" y="2466909"/>
            <a:ext cx="381875" cy="435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/>
          <p:cNvCxnSpPr>
            <a:stCxn id="98" idx="2"/>
            <a:endCxn id="99" idx="0"/>
          </p:cNvCxnSpPr>
          <p:nvPr/>
        </p:nvCxnSpPr>
        <p:spPr>
          <a:xfrm rot="5400000">
            <a:off x="3916898" y="2813021"/>
            <a:ext cx="477490" cy="78705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/>
          <p:cNvCxnSpPr>
            <a:stCxn id="100" idx="3"/>
            <a:endCxn id="98" idx="3"/>
          </p:cNvCxnSpPr>
          <p:nvPr/>
        </p:nvCxnSpPr>
        <p:spPr>
          <a:xfrm flipH="1" flipV="1">
            <a:off x="5189310" y="2813913"/>
            <a:ext cx="941733" cy="779958"/>
          </a:xfrm>
          <a:prstGeom prst="bentConnector3">
            <a:avLst>
              <a:gd name="adj1" fmla="val -818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/>
          <p:cNvCxnSpPr>
            <a:stCxn id="99" idx="1"/>
            <a:endCxn id="98" idx="1"/>
          </p:cNvCxnSpPr>
          <p:nvPr/>
        </p:nvCxnSpPr>
        <p:spPr>
          <a:xfrm rot="10800000" flipH="1">
            <a:off x="3065973" y="2813914"/>
            <a:ext cx="843051" cy="785267"/>
          </a:xfrm>
          <a:prstGeom prst="bentConnector3">
            <a:avLst>
              <a:gd name="adj1" fmla="val -1171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endCxn id="100" idx="0"/>
          </p:cNvCxnSpPr>
          <p:nvPr/>
        </p:nvCxnSpPr>
        <p:spPr>
          <a:xfrm>
            <a:off x="4544019" y="3203043"/>
            <a:ext cx="738014" cy="23693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/>
          <p:cNvCxnSpPr>
            <a:stCxn id="104" idx="2"/>
            <a:endCxn id="102" idx="0"/>
          </p:cNvCxnSpPr>
          <p:nvPr/>
        </p:nvCxnSpPr>
        <p:spPr>
          <a:xfrm rot="5400000">
            <a:off x="4409146" y="4089257"/>
            <a:ext cx="312080" cy="296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/>
          <p:cNvCxnSpPr>
            <a:stCxn id="102" idx="2"/>
            <a:endCxn id="105" idx="0"/>
          </p:cNvCxnSpPr>
          <p:nvPr/>
        </p:nvCxnSpPr>
        <p:spPr>
          <a:xfrm rot="16200000" flipH="1">
            <a:off x="4378316" y="4739944"/>
            <a:ext cx="374310" cy="353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3600302" y="5887098"/>
            <a:ext cx="199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Classification result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3" name="Elbow Connector 142"/>
          <p:cNvCxnSpPr>
            <a:stCxn id="76" idx="2"/>
            <a:endCxn id="141" idx="0"/>
          </p:cNvCxnSpPr>
          <p:nvPr/>
        </p:nvCxnSpPr>
        <p:spPr>
          <a:xfrm rot="5400000">
            <a:off x="4440781" y="5730888"/>
            <a:ext cx="311902" cy="51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2908540" y="2374474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>
                    <a:lumMod val="65000"/>
                  </a:schemeClr>
                </a:solidFill>
              </a:rPr>
              <a:t>Training set</a:t>
            </a:r>
            <a:endParaRPr lang="en-US" sz="11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2935756" y="4713891"/>
            <a:ext cx="8002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tx1">
                    <a:lumMod val="65000"/>
                  </a:schemeClr>
                </a:solidFill>
              </a:rPr>
              <a:t>Testing set</a:t>
            </a:r>
            <a:endParaRPr lang="en-US" sz="11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26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literature </a:t>
            </a:r>
            <a:r>
              <a:rPr lang="en-US" b="1" dirty="0" smtClean="0"/>
              <a:t>critique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" y="1055595"/>
          <a:ext cx="9143999" cy="6331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961"/>
                <a:gridCol w="2003071"/>
                <a:gridCol w="1335851"/>
                <a:gridCol w="1016593"/>
                <a:gridCol w="2728452"/>
                <a:gridCol w="1637071"/>
              </a:tblGrid>
              <a:tr h="5093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Strategies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Papers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Location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Strength/Weakness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Selected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160345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Normalization</a:t>
                      </a:r>
                      <a:endParaRPr lang="en-US" dirty="0"/>
                    </a:p>
                  </a:txBody>
                  <a:tcPr vert="vert270" anchor="ctr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 smtClean="0"/>
                        <a:t>Reinhard’s</a:t>
                      </a:r>
                      <a:r>
                        <a:rPr lang="en-US" sz="1400" dirty="0" smtClean="0"/>
                        <a:t> Method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CDV-L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CDV-MM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 smtClean="0"/>
                        <a:t>Colormap</a:t>
                      </a:r>
                      <a:r>
                        <a:rPr lang="en-US" sz="1400" baseline="0" dirty="0" smtClean="0"/>
                        <a:t>  Normalization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Hoffman et al 2014</a:t>
                      </a:r>
                    </a:p>
                    <a:p>
                      <a:r>
                        <a:rPr lang="en-US" sz="1200" dirty="0" err="1" smtClean="0"/>
                        <a:t>Reinhard</a:t>
                      </a:r>
                      <a:r>
                        <a:rPr lang="en-US" sz="1200" dirty="0" smtClean="0"/>
                        <a:t> et al 2001</a:t>
                      </a:r>
                    </a:p>
                    <a:p>
                      <a:r>
                        <a:rPr lang="en-US" sz="1200" dirty="0" smtClean="0"/>
                        <a:t>Magee et al. 2009</a:t>
                      </a:r>
                      <a:endParaRPr lang="en-US" sz="12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Universit</a:t>
                      </a:r>
                      <a:r>
                        <a:rPr lang="en-US" sz="1200" baseline="0" dirty="0" smtClean="0"/>
                        <a:t>y of UTATH, </a:t>
                      </a:r>
                      <a:r>
                        <a:rPr lang="en-US" sz="1200" dirty="0" smtClean="0"/>
                        <a:t>IEEE Computer Graphics and Application Journal.</a:t>
                      </a:r>
                      <a:endParaRPr lang="fr-FR" sz="1200" dirty="0" smtClean="0"/>
                    </a:p>
                    <a:p>
                      <a:r>
                        <a:rPr lang="fr-FR" sz="1200" dirty="0" err="1" smtClean="0"/>
                        <a:t>University</a:t>
                      </a:r>
                      <a:r>
                        <a:rPr lang="fr-FR" sz="1200" baseline="0" dirty="0" smtClean="0"/>
                        <a:t> of Leeds, MICCAI Workshop.</a:t>
                      </a:r>
                      <a:endParaRPr lang="en-US" sz="12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aseline="0" dirty="0" smtClean="0"/>
                        <a:t>Weakness: 1)highly dependent on reference batch selection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aseline="0" dirty="0" smtClean="0"/>
                        <a:t>2)First two approaches introduces high background color distortion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baseline="0" dirty="0" smtClean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aseline="0" dirty="0" smtClean="0"/>
                        <a:t>Strengths: Easy and efficient algorithms</a:t>
                      </a:r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Our own method: Statistical </a:t>
                      </a:r>
                      <a:r>
                        <a:rPr lang="en-US" sz="1400" dirty="0" err="1" smtClean="0"/>
                        <a:t>Colormap</a:t>
                      </a:r>
                      <a:r>
                        <a:rPr lang="en-US" sz="1400" dirty="0" smtClean="0"/>
                        <a:t> Normalization</a:t>
                      </a:r>
                    </a:p>
                    <a:p>
                      <a:r>
                        <a:rPr lang="en-US" sz="1400" dirty="0" smtClean="0">
                          <a:hlinkClick r:id="rId3" action="ppaction://hlinksldjump"/>
                        </a:rPr>
                        <a:t>Rationale</a:t>
                      </a:r>
                      <a:r>
                        <a:rPr lang="en-US" sz="1400" dirty="0" smtClean="0"/>
                        <a:t>: Does not require manual selection of reference image/ batch.</a:t>
                      </a:r>
                    </a:p>
                    <a:p>
                      <a:r>
                        <a:rPr lang="en-US" sz="1400" dirty="0" smtClean="0"/>
                        <a:t>Does not produce background artifacts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31144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Supervised</a:t>
                      </a:r>
                      <a:endParaRPr lang="en-US" dirty="0"/>
                    </a:p>
                  </a:txBody>
                  <a:tcPr vert="vert270" anchor="ctr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LDA classification, LDA reclassification in sample color space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Supervised </a:t>
                      </a:r>
                      <a:r>
                        <a:rPr lang="en-US" sz="1400" baseline="0" dirty="0" smtClean="0"/>
                        <a:t>grayscale</a:t>
                      </a:r>
                      <a:r>
                        <a:rPr lang="en-US" sz="1400" dirty="0" smtClean="0"/>
                        <a:t> conversion, learning based marker detection and classification, watershed segmentation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Bayesian/</a:t>
                      </a:r>
                      <a:r>
                        <a:rPr lang="en-US" sz="1400" dirty="0" err="1" smtClean="0"/>
                        <a:t>kNN</a:t>
                      </a:r>
                      <a:r>
                        <a:rPr lang="en-US" sz="1400" dirty="0" smtClean="0"/>
                        <a:t>/ SVM training,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Color watershed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 smtClean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Kothari et al.</a:t>
                      </a:r>
                    </a:p>
                    <a:p>
                      <a:r>
                        <a:rPr lang="en-US" sz="1400" dirty="0" smtClean="0"/>
                        <a:t>2011</a:t>
                      </a:r>
                    </a:p>
                    <a:p>
                      <a:r>
                        <a:rPr lang="en-US" sz="1400" dirty="0" smtClean="0"/>
                        <a:t>Mao et al. 2006</a:t>
                      </a:r>
                    </a:p>
                    <a:p>
                      <a:r>
                        <a:rPr lang="en-US" sz="1400" dirty="0" err="1" smtClean="0"/>
                        <a:t>Meurie</a:t>
                      </a:r>
                      <a:r>
                        <a:rPr lang="en-US" sz="1400" dirty="0" smtClean="0"/>
                        <a:t> et al.</a:t>
                      </a:r>
                    </a:p>
                    <a:p>
                      <a:r>
                        <a:rPr lang="en-US" sz="1400" dirty="0" smtClean="0"/>
                        <a:t>2003</a:t>
                      </a:r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Journal of the American Medical Informatics Association.</a:t>
                      </a:r>
                    </a:p>
                    <a:p>
                      <a:r>
                        <a:rPr lang="en-US" sz="1200" dirty="0" smtClean="0"/>
                        <a:t>IEEE Transactions on Biomedical Engineering Journal.</a:t>
                      </a:r>
                    </a:p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 Processing and Information Technology Journal.</a:t>
                      </a:r>
                      <a:endParaRPr lang="en-US" sz="1200" dirty="0" smtClean="0">
                        <a:effectLst/>
                      </a:endParaRPr>
                    </a:p>
                    <a:p>
                      <a:endParaRPr lang="en-US" sz="12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aseline="0" dirty="0" smtClean="0"/>
                        <a:t>Weakness: 1)Highly dependent on ground truth selection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aseline="0" dirty="0" smtClean="0"/>
                        <a:t>2)Requires a lot of manual effort and time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aseline="0" dirty="0" smtClean="0"/>
                        <a:t>3)Training classifiers takes significant time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aseline="0" dirty="0" smtClean="0"/>
                        <a:t>Strengths: Produces better segmented results than unsupervised</a:t>
                      </a:r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LDA</a:t>
                      </a:r>
                      <a:r>
                        <a:rPr lang="en-US" sz="1400" baseline="0" dirty="0" smtClean="0"/>
                        <a:t> classification followed by Level Set method</a:t>
                      </a:r>
                    </a:p>
                    <a:p>
                      <a:r>
                        <a:rPr lang="en-US" sz="1400" baseline="0" dirty="0" smtClean="0">
                          <a:hlinkClick r:id="rId4" action="ppaction://hlinksldjump"/>
                        </a:rPr>
                        <a:t>Rationale</a:t>
                      </a:r>
                      <a:r>
                        <a:rPr lang="en-US" sz="1400" baseline="0" dirty="0" smtClean="0"/>
                        <a:t>: fast, worked well for small reference dataset </a:t>
                      </a:r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63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literature </a:t>
            </a:r>
            <a:r>
              <a:rPr lang="en-US" b="1" dirty="0" smtClean="0"/>
              <a:t>critique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0" y="991352"/>
          <a:ext cx="9144001" cy="5950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836"/>
                <a:gridCol w="1942978"/>
                <a:gridCol w="1270051"/>
                <a:gridCol w="1238864"/>
                <a:gridCol w="2654710"/>
                <a:gridCol w="1725562"/>
              </a:tblGrid>
              <a:tr h="5280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Strategies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Papers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Location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Strength/Weakness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bg1"/>
                          </a:solidFill>
                        </a:rPr>
                        <a:t>Selected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25574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Unsupervised</a:t>
                      </a:r>
                      <a:endParaRPr lang="en-US" dirty="0"/>
                    </a:p>
                  </a:txBody>
                  <a:tcPr vert="vert270" anchor="ctr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Hierarchical Self-Organizing Map</a:t>
                      </a:r>
                    </a:p>
                    <a:p>
                      <a:pPr marL="171450" marR="0" lvl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EM algorithm with the Fisher-Rao criterion as its kernel</a:t>
                      </a:r>
                    </a:p>
                    <a:p>
                      <a:pPr marL="171450" marR="0" lvl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K-means clustering in the La*b* color space </a:t>
                      </a:r>
                    </a:p>
                    <a:p>
                      <a:pPr marL="171450" marR="0" lvl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Kernel graph cut</a:t>
                      </a:r>
                    </a:p>
                    <a:p>
                      <a:pPr marL="171450" marR="0" lvl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Datar</a:t>
                      </a:r>
                      <a:r>
                        <a:rPr lang="en-US" sz="1400" dirty="0" smtClean="0"/>
                        <a:t> et al.</a:t>
                      </a:r>
                    </a:p>
                    <a:p>
                      <a:r>
                        <a:rPr lang="en-US" sz="1400" dirty="0" smtClean="0"/>
                        <a:t>2008</a:t>
                      </a:r>
                    </a:p>
                    <a:p>
                      <a:r>
                        <a:rPr lang="en-US" sz="1400" dirty="0" smtClean="0"/>
                        <a:t>Jun et al. 2007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 smtClean="0"/>
                        <a:t>Sertel</a:t>
                      </a:r>
                      <a:r>
                        <a:rPr lang="en-US" sz="1400" dirty="0" smtClean="0"/>
                        <a:t> et al. 2009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smtClean="0"/>
                        <a:t>Salah et al. 2011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 smtClean="0"/>
                    </a:p>
                    <a:p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IEEE International Symposium on Biomedical Imaging.</a:t>
                      </a:r>
                    </a:p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IEEE Transactions</a:t>
                      </a:r>
                      <a:r>
                        <a:rPr lang="en-U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on Image Processing.</a:t>
                      </a:r>
                    </a:p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J. Signal Proc.. Systems Journal.</a:t>
                      </a:r>
                      <a:endParaRPr lang="en-US" sz="6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Weakness: 1) Lack of in-depth prior knowledge for the segmentation task </a:t>
                      </a:r>
                    </a:p>
                    <a:p>
                      <a:pPr marL="0" marR="0" lvl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2) Heavily rely on strong assumptions on data distribution, e.g. Gaussian</a:t>
                      </a:r>
                    </a:p>
                    <a:p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K-Means followed by Kernel Graph Cut Method</a:t>
                      </a:r>
                    </a:p>
                    <a:p>
                      <a:pPr marL="0" marR="0" lvl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3" action="ppaction://hlinksldjump"/>
                        </a:rPr>
                        <a:t>Rationale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K-means generates good initial segmentation fast; Kernel Graph Cut perform well generally (better than traditional Graph Cut)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27811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Performance Evaluation</a:t>
                      </a:r>
                      <a:endParaRPr lang="en-US" dirty="0"/>
                    </a:p>
                  </a:txBody>
                  <a:tcPr vert="vert270" anchor="ctr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Foreground/Background variance</a:t>
                      </a:r>
                    </a:p>
                    <a:p>
                      <a:pPr marL="171450" marR="0" lvl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Rand Index</a:t>
                      </a:r>
                    </a:p>
                    <a:p>
                      <a:pPr marL="171450" marR="0" lvl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Squared color error</a:t>
                      </a:r>
                    </a:p>
                    <a:p>
                      <a:pPr marL="171450" marR="0" lvl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Entropy based evaluation</a:t>
                      </a:r>
                    </a:p>
                    <a:p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Unnikrishnan</a:t>
                      </a:r>
                      <a:r>
                        <a:rPr lang="en-US" sz="1400" dirty="0" smtClean="0"/>
                        <a:t> et al.</a:t>
                      </a:r>
                    </a:p>
                    <a:p>
                      <a:r>
                        <a:rPr lang="en-US" sz="1400" dirty="0" smtClean="0"/>
                        <a:t>2007</a:t>
                      </a:r>
                    </a:p>
                    <a:p>
                      <a:r>
                        <a:rPr lang="en-US" sz="1400" dirty="0" smtClean="0"/>
                        <a:t>Zhang et al. 2008</a:t>
                      </a:r>
                    </a:p>
                    <a:p>
                      <a:r>
                        <a:rPr lang="en-US" sz="1400" dirty="0" smtClean="0"/>
                        <a:t>Wagner et al,</a:t>
                      </a:r>
                      <a:r>
                        <a:rPr lang="en-US" sz="1400" baseline="0" dirty="0" smtClean="0"/>
                        <a:t> 2007</a:t>
                      </a:r>
                    </a:p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Chabrier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dirty="0" smtClean="0"/>
                        <a:t>et al.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2004</a:t>
                      </a:r>
                    </a:p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Yang et al.</a:t>
                      </a:r>
                      <a:r>
                        <a:rPr lang="en-US" sz="1400" baseline="0" dirty="0" smtClean="0"/>
                        <a:t> 2007</a:t>
                      </a:r>
                    </a:p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Ouattara</a:t>
                      </a:r>
                      <a:r>
                        <a:rPr lang="en-US" sz="1400" baseline="0" dirty="0" smtClean="0"/>
                        <a:t> et al., 2011</a:t>
                      </a:r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Transactions on Pattern</a:t>
                      </a:r>
                      <a:r>
                        <a:rPr lang="en-US" sz="1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Analysis and Machine Intelligence.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Computer Vision and</a:t>
                      </a:r>
                      <a:r>
                        <a:rPr lang="en-US" sz="1200" baseline="0" dirty="0" smtClean="0"/>
                        <a:t> Image Understanding Journal.</a:t>
                      </a:r>
                    </a:p>
                    <a:p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Cranio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Maxillo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-Facial Surgery Journal.</a:t>
                      </a:r>
                    </a:p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Asian Journal of Scientific Research.</a:t>
                      </a:r>
                      <a:endParaRPr lang="en-US" sz="12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Weakness:</a:t>
                      </a:r>
                      <a:r>
                        <a:rPr lang="en-US" sz="1400" baseline="0" dirty="0" smtClean="0"/>
                        <a:t> 1) Rely on strong assumption on the distribution. Can lead to negative value.</a:t>
                      </a:r>
                    </a:p>
                    <a:p>
                      <a:r>
                        <a:rPr lang="en-US" sz="1400" dirty="0" smtClean="0"/>
                        <a:t>2) Many foreground/background</a:t>
                      </a:r>
                      <a:r>
                        <a:rPr lang="en-US" sz="1400" baseline="0" dirty="0" smtClean="0"/>
                        <a:t> evaluation.</a:t>
                      </a:r>
                    </a:p>
                    <a:p>
                      <a:r>
                        <a:rPr lang="en-US" sz="1400" baseline="0" dirty="0" smtClean="0"/>
                        <a:t>3)  Features error (color, texture, </a:t>
                      </a:r>
                      <a:r>
                        <a:rPr lang="is-IS" sz="1400" baseline="0" dirty="0" smtClean="0"/>
                        <a:t>…) on the overall region instead of region boundary.</a:t>
                      </a:r>
                      <a:endParaRPr lang="en-US" sz="1400" dirty="0" smtClean="0"/>
                    </a:p>
                    <a:p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4" action="ppaction://hlinksldjump"/>
                        </a:rPr>
                        <a:t>Supervised </a:t>
                      </a:r>
                      <a:r>
                        <a:rPr lang="en-US" sz="1400" dirty="0" smtClean="0"/>
                        <a:t>: Clusters</a:t>
                      </a:r>
                      <a:r>
                        <a:rPr lang="en-US" sz="1400" baseline="0" dirty="0" smtClean="0"/>
                        <a:t> similarity with Rand Index.</a:t>
                      </a:r>
                    </a:p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Unsupervised : </a:t>
                      </a:r>
                      <a:r>
                        <a:rPr lang="en-US" sz="1400" dirty="0" smtClean="0"/>
                        <a:t>individual per-region measures, weighted by boundary length and region</a:t>
                      </a:r>
                      <a:r>
                        <a:rPr lang="en-US" sz="1400" baseline="0" dirty="0" smtClean="0"/>
                        <a:t> size (Zeb).</a:t>
                      </a:r>
                      <a:endParaRPr lang="en-US" sz="1400" dirty="0" smtClean="0"/>
                    </a:p>
                    <a:p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47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literature </a:t>
            </a:r>
            <a:r>
              <a:rPr lang="en-US" b="1" dirty="0" smtClean="0"/>
              <a:t>critique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" y="1002396"/>
          <a:ext cx="9143999" cy="6274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333"/>
                <a:gridCol w="1716463"/>
                <a:gridCol w="1283858"/>
                <a:gridCol w="1660642"/>
                <a:gridCol w="2329632"/>
                <a:gridCol w="1637071"/>
              </a:tblGrid>
              <a:tr h="6053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bg1"/>
                          </a:solidFill>
                        </a:rPr>
                        <a:t>Strategies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bg1"/>
                          </a:solidFill>
                        </a:rPr>
                        <a:t>Papers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Location/Time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bg1"/>
                          </a:solidFill>
                        </a:rPr>
                        <a:t>Strength/Weakness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Selected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148615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Color </a:t>
                      </a:r>
                    </a:p>
                    <a:p>
                      <a:pPr algn="ctr"/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 vert="vert270" anchor="ctr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Histograms bins in </a:t>
                      </a:r>
                      <a:r>
                        <a:rPr lang="en-US" sz="1400" baseline="0" dirty="0" err="1" smtClean="0"/>
                        <a:t>r,g</a:t>
                      </a:r>
                      <a:r>
                        <a:rPr lang="en-US" sz="1400" baseline="0" dirty="0" smtClean="0"/>
                        <a:t> and b channels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aseline="0" dirty="0" smtClean="0"/>
                        <a:t>      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 err="1" smtClean="0"/>
                        <a:t>Gurcan</a:t>
                      </a:r>
                      <a:r>
                        <a:rPr lang="en-US" sz="1200" dirty="0" smtClean="0"/>
                        <a:t> et al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 err="1" smtClean="0"/>
                        <a:t>Tabesh</a:t>
                      </a:r>
                      <a:r>
                        <a:rPr lang="en-US" sz="1200" dirty="0" smtClean="0"/>
                        <a:t> et al</a:t>
                      </a:r>
                    </a:p>
                    <a:p>
                      <a:endParaRPr lang="en-US" sz="12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Rev Biomed </a:t>
                      </a:r>
                      <a:r>
                        <a:rPr lang="en-US" sz="120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</a:t>
                      </a:r>
                      <a:r>
                        <a:rPr lang="is-IS" sz="180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is-I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vol. 2, pp. 147-171, 2009 </a:t>
                      </a:r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IEEE Transactions on Medical Imaging, vol. 26, pp. 1366-1378, 2007</a:t>
                      </a:r>
                      <a:endParaRPr lang="en-US" sz="1200" i="0" dirty="0" smtClean="0">
                        <a:effectLst/>
                      </a:endParaRPr>
                    </a:p>
                    <a:p>
                      <a:endParaRPr lang="en-US" sz="12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smtClean="0"/>
                        <a:t>Batch</a:t>
                      </a:r>
                      <a:r>
                        <a:rPr lang="en-US" sz="1400" baseline="0" dirty="0" smtClean="0"/>
                        <a:t> Dependent</a:t>
                      </a:r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Color histograms in three color spaces: </a:t>
                      </a:r>
                      <a:r>
                        <a:rPr lang="en-US" sz="1400" dirty="0" err="1" smtClean="0"/>
                        <a:t>rgb,lab</a:t>
                      </a:r>
                      <a:r>
                        <a:rPr lang="en-US" sz="1400" dirty="0" smtClean="0"/>
                        <a:t> and </a:t>
                      </a:r>
                      <a:r>
                        <a:rPr lang="en-US" sz="1400" dirty="0" err="1" smtClean="0"/>
                        <a:t>hsv</a:t>
                      </a:r>
                      <a:r>
                        <a:rPr lang="en-US" sz="1400" dirty="0" smtClean="0"/>
                        <a:t>.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148615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Shape Features</a:t>
                      </a:r>
                      <a:endParaRPr lang="en-US" dirty="0"/>
                    </a:p>
                  </a:txBody>
                  <a:tcPr vert="vert270" anchor="ctr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8 statistics based shape feature vector distribution estimation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 smtClean="0"/>
                        <a:t>L. </a:t>
                      </a:r>
                      <a:r>
                        <a:rPr lang="en-US" sz="1200" dirty="0" err="1" smtClean="0"/>
                        <a:t>Bucheron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baseline="0" dirty="0" smtClean="0"/>
                        <a:t>(</a:t>
                      </a:r>
                      <a:r>
                        <a:rPr lang="en-US" sz="1200" baseline="0" dirty="0" err="1" smtClean="0"/>
                        <a:t>Phd</a:t>
                      </a:r>
                      <a:r>
                        <a:rPr lang="en-US" sz="1200" baseline="0" dirty="0" smtClean="0"/>
                        <a:t> Thesis)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 err="1" smtClean="0"/>
                        <a:t>Gurcan</a:t>
                      </a:r>
                      <a:r>
                        <a:rPr lang="en-US" sz="1200" baseline="0" dirty="0" smtClean="0"/>
                        <a:t> et al</a:t>
                      </a:r>
                      <a:endParaRPr lang="en-US" sz="1200" dirty="0" smtClean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Phd</a:t>
                      </a:r>
                      <a:r>
                        <a:rPr lang="en-US" sz="12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Thesis, University of California, Santa </a:t>
                      </a:r>
                      <a:r>
                        <a:rPr lang="en-US" sz="120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Barabara</a:t>
                      </a:r>
                      <a:r>
                        <a:rPr lang="en-US" sz="12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2008</a:t>
                      </a:r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Rev Biomed </a:t>
                      </a:r>
                      <a:r>
                        <a:rPr lang="en-US" sz="120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</a:t>
                      </a:r>
                      <a:r>
                        <a:rPr lang="is-IS" sz="180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is-I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vol. 2, pp. 147-171, 2009 </a:t>
                      </a:r>
                    </a:p>
                    <a:p>
                      <a:pPr marL="0" indent="0">
                        <a:buFont typeface="Arial"/>
                        <a:buNone/>
                      </a:pPr>
                      <a:endParaRPr lang="en-US" sz="12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en-US" sz="1400" dirty="0" smtClean="0"/>
                        <a:t>Effectively covers the important geometric</a:t>
                      </a:r>
                      <a:r>
                        <a:rPr lang="en-US" sz="1400" baseline="0" dirty="0" smtClean="0"/>
                        <a:t> statistics that enable unique identification of shapes</a:t>
                      </a:r>
                    </a:p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endParaRPr lang="en-US" sz="1400" baseline="0" dirty="0" smtClean="0"/>
                    </a:p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en-US" sz="1400" baseline="0" dirty="0" smtClean="0"/>
                        <a:t>Only an approximation of the distribution and not exact</a:t>
                      </a:r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smtClean="0"/>
                        <a:t>11 features- Area, Major</a:t>
                      </a:r>
                      <a:r>
                        <a:rPr lang="en-US" sz="1400" baseline="0" dirty="0" smtClean="0"/>
                        <a:t> Axis, Minor Axis, Eccentricity, Convex Area, Filled Area, Euler Number, Orientation, Solidity, Perimeter, Extent</a:t>
                      </a:r>
                      <a:endParaRPr lang="en-US" sz="1400" dirty="0" smtClean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17965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Texture </a:t>
                      </a:r>
                    </a:p>
                    <a:p>
                      <a:pPr algn="ctr"/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 vert="vert270" anchor="ctr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GLCM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GLRL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Wavelet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Fractal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100" dirty="0" err="1" smtClean="0"/>
                        <a:t>Gurcan</a:t>
                      </a:r>
                      <a:r>
                        <a:rPr lang="en-US" sz="1100" dirty="0" smtClean="0"/>
                        <a:t> et al,</a:t>
                      </a:r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100" dirty="0" smtClean="0"/>
                        <a:t>R. M. </a:t>
                      </a:r>
                      <a:r>
                        <a:rPr lang="en-US" sz="1100" dirty="0" err="1" smtClean="0"/>
                        <a:t>Haralick</a:t>
                      </a:r>
                      <a:r>
                        <a:rPr lang="en-US" sz="1100" dirty="0" smtClean="0"/>
                        <a:t> et al</a:t>
                      </a:r>
                      <a:endParaRPr lang="sk-SK" sz="1100" dirty="0" smtClean="0"/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sk-SK" sz="1100" dirty="0" err="1" smtClean="0"/>
                        <a:t>Livens</a:t>
                      </a:r>
                      <a:r>
                        <a:rPr lang="sk-SK" sz="1100" baseline="0" dirty="0" smtClean="0"/>
                        <a:t> et al.</a:t>
                      </a:r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1400" dirty="0" smtClean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Rev Biomed </a:t>
                      </a:r>
                      <a:r>
                        <a:rPr lang="en-US" sz="120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</a:t>
                      </a:r>
                      <a:r>
                        <a:rPr lang="is-IS" sz="180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is-I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vol. 2, pp. 147-171, 2009 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 smtClean="0"/>
                        <a:t>Classification, IEEE Transactions on Systems, </a:t>
                      </a:r>
                      <a:r>
                        <a:rPr lang="sk-SK" sz="1200" dirty="0" smtClean="0"/>
                        <a:t>Nov. 1973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sk-SK" sz="1200" dirty="0" err="1" smtClean="0"/>
                        <a:t>University</a:t>
                      </a:r>
                      <a:r>
                        <a:rPr lang="sk-SK" sz="1200" dirty="0" smtClean="0"/>
                        <a:t> of </a:t>
                      </a:r>
                      <a:r>
                        <a:rPr lang="sk-SK" sz="1200" dirty="0" err="1" smtClean="0"/>
                        <a:t>Antwerp</a:t>
                      </a:r>
                      <a:r>
                        <a:rPr lang="sk-SK" sz="1200" dirty="0" smtClean="0"/>
                        <a:t>, </a:t>
                      </a:r>
                      <a:r>
                        <a:rPr lang="sk-SK" sz="1200" dirty="0" err="1" smtClean="0"/>
                        <a:t>Belgium</a:t>
                      </a:r>
                      <a:r>
                        <a:rPr lang="sk-SK" sz="1200" dirty="0" smtClean="0"/>
                        <a:t>,</a:t>
                      </a:r>
                      <a:r>
                        <a:rPr lang="sk-SK" sz="1200" baseline="0" dirty="0" smtClean="0"/>
                        <a:t> 1997</a:t>
                      </a:r>
                      <a:endParaRPr lang="en-US" sz="12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smtClean="0"/>
                        <a:t>GLCM is fast and widely used.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smtClean="0"/>
                        <a:t>Wavelet</a:t>
                      </a:r>
                      <a:r>
                        <a:rPr lang="en-US" sz="1400" baseline="0" dirty="0" smtClean="0"/>
                        <a:t> and fractal are new but promising compared to Gabor (but can be computationally expensive).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aseline="0" dirty="0" smtClean="0"/>
                        <a:t>There was no significant amount of information for GLRL.</a:t>
                      </a:r>
                      <a:endParaRPr lang="en-US" sz="1400" dirty="0" smtClean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GLCM</a:t>
                      </a:r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56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literature </a:t>
            </a:r>
            <a:r>
              <a:rPr lang="en-US" b="1" dirty="0" smtClean="0"/>
              <a:t>critique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" y="1599920"/>
          <a:ext cx="9143999" cy="5177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333"/>
                <a:gridCol w="1618778"/>
                <a:gridCol w="1325723"/>
                <a:gridCol w="1241993"/>
                <a:gridCol w="2804101"/>
                <a:gridCol w="1637071"/>
              </a:tblGrid>
              <a:tr h="6053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bg1"/>
                          </a:solidFill>
                        </a:rPr>
                        <a:t>Strategies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bg1"/>
                          </a:solidFill>
                        </a:rPr>
                        <a:t>Papers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bg1"/>
                          </a:solidFill>
                        </a:rPr>
                        <a:t>Location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bg1"/>
                          </a:solidFill>
                        </a:rPr>
                        <a:t>Strength/Weakness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Selected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148615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</a:t>
                      </a:r>
                      <a:r>
                        <a:rPr lang="en-US" baseline="0" dirty="0" smtClean="0"/>
                        <a:t> Selection</a:t>
                      </a:r>
                      <a:endParaRPr lang="en-US" dirty="0"/>
                    </a:p>
                  </a:txBody>
                  <a:tcPr vert="vert270" anchor="ctr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SD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SFS/SBS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SFFS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smtClean="0"/>
                        <a:t>RSFS</a:t>
                      </a:r>
                      <a:endParaRPr lang="en-US" sz="1400" baseline="0" dirty="0" smtClean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MI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dirty="0" err="1" smtClean="0"/>
                        <a:t>Gurcan</a:t>
                      </a:r>
                      <a:r>
                        <a:rPr lang="en-US" sz="1200" dirty="0" smtClean="0"/>
                        <a:t> et al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 smtClean="0"/>
                        <a:t>Pohjalainen</a:t>
                      </a:r>
                      <a:r>
                        <a:rPr lang="en-US" sz="1200" dirty="0" smtClean="0"/>
                        <a:t> et al</a:t>
                      </a:r>
                      <a:endParaRPr lang="en-US" sz="12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Rev Biomed </a:t>
                      </a:r>
                      <a:r>
                        <a:rPr lang="en-US" sz="120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</a:t>
                      </a:r>
                      <a:r>
                        <a:rPr lang="is-IS" sz="180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is-I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vol. 2, pp. 147-171, 2009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/>
                        <a:t>Computer Speech &amp; Language,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smtClean="0"/>
                        <a:t>     2015      </a:t>
                      </a:r>
                      <a:endParaRPr lang="en-US" sz="12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dirty="0" smtClean="0"/>
                        <a:t>Provides</a:t>
                      </a:r>
                      <a:r>
                        <a:rPr lang="en-US" sz="1400" baseline="0" dirty="0" smtClean="0"/>
                        <a:t> an overview of various feature selection techniques used in the literature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baseline="0" dirty="0" smtClean="0"/>
                        <a:t>SD and MI feature ranking techniques are very efficient and effective implementations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dirty="0" smtClean="0"/>
                        <a:t>SD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dirty="0" smtClean="0"/>
                        <a:t>MI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17965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Dimensionality</a:t>
                      </a:r>
                      <a:r>
                        <a:rPr lang="en-US" baseline="0" dirty="0" smtClean="0"/>
                        <a:t> Reduction</a:t>
                      </a:r>
                      <a:endParaRPr lang="en-US" dirty="0" smtClean="0"/>
                    </a:p>
                  </a:txBody>
                  <a:tcPr vert="vert270" anchor="ctr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PCNA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TSNE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ICA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LLE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US" sz="1400" dirty="0" smtClean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100" dirty="0" err="1" smtClean="0"/>
                        <a:t>Gurcan</a:t>
                      </a:r>
                      <a:r>
                        <a:rPr lang="en-US" sz="1100" dirty="0" smtClean="0"/>
                        <a:t> et al</a:t>
                      </a:r>
                      <a:endParaRPr lang="sk-SK" sz="1100" dirty="0" smtClean="0"/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sk-SK" sz="1100" dirty="0" err="1" smtClean="0"/>
                        <a:t>Roweis</a:t>
                      </a:r>
                      <a:r>
                        <a:rPr lang="sk-SK" sz="1100" baseline="0" dirty="0" smtClean="0"/>
                        <a:t> et </a:t>
                      </a:r>
                      <a:r>
                        <a:rPr lang="sk-SK" sz="1100" baseline="0" dirty="0" err="1" smtClean="0"/>
                        <a:t>al</a:t>
                      </a:r>
                      <a:endParaRPr lang="en-US" sz="1100" baseline="0" dirty="0" smtClean="0"/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sk-SK" sz="1100" baseline="0" dirty="0" smtClean="0"/>
                        <a:t>Van Der </a:t>
                      </a:r>
                      <a:r>
                        <a:rPr lang="sk-SK" sz="1100" baseline="0" dirty="0" err="1" smtClean="0"/>
                        <a:t>Maaten</a:t>
                      </a:r>
                      <a:endParaRPr lang="sk-SK" sz="1100" baseline="0" dirty="0" smtClean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Rev Biomed </a:t>
                      </a:r>
                      <a:r>
                        <a:rPr lang="en-US" sz="120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</a:t>
                      </a:r>
                      <a:r>
                        <a:rPr lang="is-IS" sz="180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is-I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vol. 2, pp. 147-171, 2009 </a:t>
                      </a:r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is-I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Science</a:t>
                      </a:r>
                      <a:r>
                        <a:rPr lang="is-IS" sz="1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290, 2000</a:t>
                      </a:r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Journal of Machine Learning Research 9,</a:t>
                      </a:r>
                      <a:r>
                        <a:rPr lang="en-US" sz="1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2008</a:t>
                      </a:r>
                      <a:endParaRPr lang="en-US" sz="1200" dirty="0" smtClean="0"/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is-IS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2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PCNA</a:t>
                      </a:r>
                      <a:r>
                        <a:rPr lang="en-US" sz="1400" baseline="0" dirty="0" smtClean="0"/>
                        <a:t> is linear and easily computable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baseline="0" dirty="0" smtClean="0"/>
                        <a:t>TSNE is non-linear, easy to optimize and well suited for very high-dimensional data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baseline="0" dirty="0" smtClean="0"/>
                        <a:t>LLE preserves the local structure of data but not the global structure</a:t>
                      </a:r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PCNA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TSNE</a:t>
                      </a:r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60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literature </a:t>
            </a:r>
            <a:r>
              <a:rPr lang="en-US" b="1" dirty="0" smtClean="0"/>
              <a:t>critique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945436"/>
              </p:ext>
            </p:extLst>
          </p:nvPr>
        </p:nvGraphicFramePr>
        <p:xfrm>
          <a:off x="1" y="1002396"/>
          <a:ext cx="9129650" cy="6337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260"/>
                <a:gridCol w="1046106"/>
                <a:gridCol w="1612671"/>
                <a:gridCol w="3057063"/>
                <a:gridCol w="1823550"/>
              </a:tblGrid>
              <a:tr h="362578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Strategies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Papers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Location/Time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Strength/Weakness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Selected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795130"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100" baseline="0" dirty="0" smtClean="0"/>
                        <a:t>Fisher Discriminant Analysis</a:t>
                      </a:r>
                    </a:p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100" baseline="0" dirty="0" smtClean="0"/>
                        <a:t>      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sz="1100" dirty="0" smtClean="0"/>
                        <a:t>###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</a:t>
                      </a:r>
                      <a:endParaRPr lang="en-US" sz="11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100" dirty="0" smtClean="0"/>
                        <a:t>###</a:t>
                      </a:r>
                      <a:endParaRPr lang="en-US" sz="11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100" dirty="0" smtClean="0"/>
                        <a:t>No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662609">
                <a:tc>
                  <a:txBody>
                    <a:bodyPr/>
                    <a:lstStyle/>
                    <a:p>
                      <a:pPr marL="0" marR="0" indent="0" algn="just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100" baseline="0" dirty="0" smtClean="0"/>
                        <a:t>Support Vector Machine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sz="1100" dirty="0" smtClean="0"/>
                        <a:t>###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</a:t>
                      </a:r>
                      <a:endParaRPr lang="en-US" sz="11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charset="0"/>
                        <a:buNone/>
                      </a:pPr>
                      <a:r>
                        <a:rPr lang="en-US" sz="1100" dirty="0" smtClean="0"/>
                        <a:t>###</a:t>
                      </a:r>
                      <a:endParaRPr lang="en-US" sz="11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charset="0"/>
                        <a:buNone/>
                      </a:pPr>
                      <a:r>
                        <a:rPr lang="en-US" sz="1100" dirty="0" smtClean="0"/>
                        <a:t>Yes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675861"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100" dirty="0" smtClean="0"/>
                        <a:t>Neural Network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dirty="0" smtClean="0"/>
                        <a:t>###</a:t>
                      </a:r>
                      <a:endParaRPr lang="en-US" sz="1100" dirty="0" smtClean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1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###</a:t>
                      </a:r>
                      <a:endParaRPr lang="en-US" sz="11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100" dirty="0" smtClean="0"/>
                        <a:t>###</a:t>
                      </a:r>
                      <a:endParaRPr lang="en-US" sz="11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100" dirty="0" smtClean="0"/>
                        <a:t>Yes</a:t>
                      </a:r>
                      <a:endParaRPr lang="en-US" sz="11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622852"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100" dirty="0" smtClean="0"/>
                        <a:t>K-nearest</a:t>
                      </a:r>
                      <a:r>
                        <a:rPr lang="en-US" sz="1100" baseline="0" dirty="0" smtClean="0"/>
                        <a:t> Neighbor</a:t>
                      </a:r>
                      <a:endParaRPr lang="en-US" sz="1100" dirty="0" smtClean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smtClean="0"/>
                        <a:t>###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smtClean="0"/>
                        <a:t>###</a:t>
                      </a:r>
                      <a:endParaRPr lang="en-US" sz="11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100" dirty="0" smtClean="0"/>
                        <a:t>###</a:t>
                      </a:r>
                      <a:endParaRPr lang="en-US" sz="11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100" dirty="0" smtClean="0"/>
                        <a:t>Yes</a:t>
                      </a:r>
                      <a:r>
                        <a:rPr lang="en-US" sz="1100" baseline="0" dirty="0" smtClean="0"/>
                        <a:t> (best for Dataset1)</a:t>
                      </a:r>
                      <a:endParaRPr lang="en-US" sz="11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648379"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100" dirty="0" smtClean="0"/>
                        <a:t>Decision Tree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smtClean="0"/>
                        <a:t>###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smtClean="0"/>
                        <a:t>###</a:t>
                      </a:r>
                      <a:endParaRPr lang="en-US" sz="11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100" dirty="0" smtClean="0"/>
                        <a:t>###</a:t>
                      </a:r>
                      <a:endParaRPr lang="en-US" sz="11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100" dirty="0" smtClean="0"/>
                        <a:t>Yes</a:t>
                      </a:r>
                      <a:endParaRPr lang="en-US" sz="11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648379"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100" dirty="0" smtClean="0"/>
                        <a:t>N-fold</a:t>
                      </a:r>
                      <a:r>
                        <a:rPr lang="en-US" sz="1100" baseline="0" dirty="0" smtClean="0"/>
                        <a:t> Cross Validation</a:t>
                      </a:r>
                      <a:endParaRPr lang="en-US" sz="1100" dirty="0" smtClean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smtClean="0"/>
                        <a:t>###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smtClean="0"/>
                        <a:t>###</a:t>
                      </a:r>
                      <a:endParaRPr lang="en-US" sz="11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100" dirty="0" smtClean="0"/>
                        <a:t>###</a:t>
                      </a:r>
                      <a:endParaRPr lang="en-US" sz="11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100" dirty="0" smtClean="0"/>
                        <a:t>###</a:t>
                      </a:r>
                      <a:endParaRPr lang="en-US" sz="11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716595"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100" dirty="0" smtClean="0"/>
                        <a:t>Leave-one-out</a:t>
                      </a:r>
                    </a:p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100" dirty="0" smtClean="0"/>
                        <a:t>Cross-Validation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smtClean="0"/>
                        <a:t>###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smtClean="0"/>
                        <a:t>###</a:t>
                      </a:r>
                      <a:endParaRPr lang="en-US" sz="11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100" dirty="0" smtClean="0"/>
                        <a:t>###</a:t>
                      </a:r>
                      <a:endParaRPr lang="en-US" sz="11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100" dirty="0" smtClean="0"/>
                        <a:t>###</a:t>
                      </a:r>
                      <a:endParaRPr lang="en-US" sz="11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1204970"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100" dirty="0" smtClean="0"/>
                        <a:t>Performance Metrics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smtClean="0"/>
                        <a:t>###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smtClean="0"/>
                        <a:t>###</a:t>
                      </a:r>
                      <a:endParaRPr lang="en-US" sz="11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100" dirty="0" smtClean="0"/>
                        <a:t>###</a:t>
                      </a:r>
                      <a:endParaRPr lang="en-US" sz="11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100" dirty="0" smtClean="0"/>
                        <a:t>###</a:t>
                      </a:r>
                      <a:endParaRPr lang="en-US" sz="11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853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150" y="-8921"/>
            <a:ext cx="9144000" cy="991352"/>
          </a:xfrm>
        </p:spPr>
        <p:txBody>
          <a:bodyPr/>
          <a:lstStyle/>
          <a:p>
            <a:r>
              <a:rPr lang="en-US" b="1" dirty="0" smtClean="0"/>
              <a:t>IMAGE Normalization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-57149" y="1600200"/>
            <a:ext cx="1085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Dataset 2/3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43025" y="1381125"/>
            <a:ext cx="1188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Batch (i1)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3025" y="1775341"/>
            <a:ext cx="1188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Batch (i2)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3025" y="2422289"/>
            <a:ext cx="1188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Batch (</a:t>
            </a:r>
            <a:r>
              <a:rPr lang="en-US" sz="1400" dirty="0" err="1" smtClean="0">
                <a:solidFill>
                  <a:schemeClr val="bg1"/>
                </a:solidFill>
              </a:rPr>
              <a:t>ik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90851" y="1382959"/>
            <a:ext cx="15023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Colormap</a:t>
            </a:r>
            <a:r>
              <a:rPr lang="en-US" sz="1400" dirty="0" smtClean="0">
                <a:solidFill>
                  <a:schemeClr val="bg1"/>
                </a:solidFill>
              </a:rPr>
              <a:t> (i1)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90851" y="1769042"/>
            <a:ext cx="15023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Colormap</a:t>
            </a:r>
            <a:r>
              <a:rPr lang="en-US" sz="1400" dirty="0" smtClean="0">
                <a:solidFill>
                  <a:schemeClr val="bg1"/>
                </a:solidFill>
              </a:rPr>
              <a:t> (i2)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90851" y="2422289"/>
            <a:ext cx="15023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Colormap</a:t>
            </a:r>
            <a:r>
              <a:rPr lang="en-US" sz="1400" dirty="0" smtClean="0">
                <a:solidFill>
                  <a:schemeClr val="bg1"/>
                </a:solidFill>
              </a:rPr>
              <a:t> (</a:t>
            </a:r>
            <a:r>
              <a:rPr lang="en-US" sz="1400" dirty="0" err="1" smtClean="0">
                <a:solidFill>
                  <a:schemeClr val="bg1"/>
                </a:solidFill>
              </a:rPr>
              <a:t>ik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>
            <a:stCxn id="5" idx="3"/>
            <a:endCxn id="6" idx="1"/>
          </p:cNvCxnSpPr>
          <p:nvPr/>
        </p:nvCxnSpPr>
        <p:spPr>
          <a:xfrm flipV="1">
            <a:off x="1028701" y="1535014"/>
            <a:ext cx="314324" cy="3883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7" idx="1"/>
          </p:cNvCxnSpPr>
          <p:nvPr/>
        </p:nvCxnSpPr>
        <p:spPr>
          <a:xfrm>
            <a:off x="1028701" y="1923366"/>
            <a:ext cx="314324" cy="5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8" idx="1"/>
          </p:cNvCxnSpPr>
          <p:nvPr/>
        </p:nvCxnSpPr>
        <p:spPr>
          <a:xfrm>
            <a:off x="1028701" y="1923366"/>
            <a:ext cx="314324" cy="652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3"/>
            <a:endCxn id="9" idx="1"/>
          </p:cNvCxnSpPr>
          <p:nvPr/>
        </p:nvCxnSpPr>
        <p:spPr>
          <a:xfrm>
            <a:off x="2531065" y="1535014"/>
            <a:ext cx="459786" cy="1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3"/>
            <a:endCxn id="10" idx="1"/>
          </p:cNvCxnSpPr>
          <p:nvPr/>
        </p:nvCxnSpPr>
        <p:spPr>
          <a:xfrm flipV="1">
            <a:off x="2531065" y="1922931"/>
            <a:ext cx="459786" cy="62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11" idx="1"/>
          </p:cNvCxnSpPr>
          <p:nvPr/>
        </p:nvCxnSpPr>
        <p:spPr>
          <a:xfrm>
            <a:off x="2531065" y="2576178"/>
            <a:ext cx="4597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807539" y="1258704"/>
            <a:ext cx="23076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Total unique colors (i1)/total no. of images in batch(n1)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807539" y="1775341"/>
            <a:ext cx="23076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Total unique colors (i2</a:t>
            </a:r>
            <a:r>
              <a:rPr lang="en-US" sz="1400" dirty="0">
                <a:solidFill>
                  <a:schemeClr val="bg1"/>
                </a:solidFill>
              </a:rPr>
              <a:t>) </a:t>
            </a:r>
            <a:r>
              <a:rPr lang="en-US" sz="1400" dirty="0" smtClean="0">
                <a:solidFill>
                  <a:schemeClr val="bg1"/>
                </a:solidFill>
              </a:rPr>
              <a:t>/</a:t>
            </a:r>
            <a:r>
              <a:rPr lang="en-US" sz="1400" dirty="0">
                <a:solidFill>
                  <a:schemeClr val="bg1"/>
                </a:solidFill>
              </a:rPr>
              <a:t>total no. of images in </a:t>
            </a:r>
            <a:r>
              <a:rPr lang="en-US" sz="1400" dirty="0" smtClean="0">
                <a:solidFill>
                  <a:schemeClr val="bg1"/>
                </a:solidFill>
              </a:rPr>
              <a:t>batch(n2)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78779" y="2336316"/>
            <a:ext cx="23076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Total unique colors (i3</a:t>
            </a:r>
            <a:r>
              <a:rPr lang="en-US" sz="1400" dirty="0">
                <a:solidFill>
                  <a:schemeClr val="bg1"/>
                </a:solidFill>
              </a:rPr>
              <a:t>) </a:t>
            </a:r>
            <a:r>
              <a:rPr lang="en-US" sz="1400" dirty="0" smtClean="0">
                <a:solidFill>
                  <a:schemeClr val="bg1"/>
                </a:solidFill>
              </a:rPr>
              <a:t>/</a:t>
            </a:r>
            <a:r>
              <a:rPr lang="en-US" sz="1400" dirty="0">
                <a:solidFill>
                  <a:schemeClr val="bg1"/>
                </a:solidFill>
              </a:rPr>
              <a:t>total no. of images in </a:t>
            </a:r>
            <a:r>
              <a:rPr lang="en-US" sz="1400" dirty="0" smtClean="0">
                <a:solidFill>
                  <a:schemeClr val="bg1"/>
                </a:solidFill>
              </a:rPr>
              <a:t>batch(</a:t>
            </a:r>
            <a:r>
              <a:rPr lang="en-US" sz="1400" dirty="0" err="1" smtClean="0">
                <a:solidFill>
                  <a:schemeClr val="bg1"/>
                </a:solidFill>
              </a:rPr>
              <a:t>nk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37"/>
          <p:cNvCxnSpPr>
            <a:stCxn id="9" idx="3"/>
            <a:endCxn id="32" idx="1"/>
          </p:cNvCxnSpPr>
          <p:nvPr/>
        </p:nvCxnSpPr>
        <p:spPr>
          <a:xfrm flipV="1">
            <a:off x="4493215" y="1520314"/>
            <a:ext cx="314324" cy="165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0" idx="3"/>
            <a:endCxn id="35" idx="1"/>
          </p:cNvCxnSpPr>
          <p:nvPr/>
        </p:nvCxnSpPr>
        <p:spPr>
          <a:xfrm>
            <a:off x="4493215" y="1922931"/>
            <a:ext cx="314324" cy="127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3"/>
            <a:endCxn id="36" idx="1"/>
          </p:cNvCxnSpPr>
          <p:nvPr/>
        </p:nvCxnSpPr>
        <p:spPr>
          <a:xfrm>
            <a:off x="4493214" y="2576178"/>
            <a:ext cx="285565" cy="1294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359373" y="1619093"/>
            <a:ext cx="1184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Mean, </a:t>
            </a:r>
            <a:r>
              <a:rPr lang="en-US" sz="1400" dirty="0" err="1" smtClean="0">
                <a:solidFill>
                  <a:schemeClr val="bg1"/>
                </a:solidFill>
              </a:rPr>
              <a:t>Std</a:t>
            </a:r>
            <a:r>
              <a:rPr lang="en-US" sz="1400" dirty="0" smtClean="0">
                <a:solidFill>
                  <a:schemeClr val="bg1"/>
                </a:solidFill>
              </a:rPr>
              <a:t> unique colors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7020394" y="1500254"/>
            <a:ext cx="373417" cy="504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7020394" y="2065013"/>
            <a:ext cx="3734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7009629" y="2107808"/>
            <a:ext cx="373417" cy="5261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152526" y="3143250"/>
            <a:ext cx="1590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Source image batch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253671" y="3134190"/>
            <a:ext cx="10615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Colormap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iS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6" name="Straight Arrow Connector 55"/>
          <p:cNvCxnSpPr>
            <a:endCxn id="55" idx="1"/>
          </p:cNvCxnSpPr>
          <p:nvPr/>
        </p:nvCxnSpPr>
        <p:spPr>
          <a:xfrm flipV="1">
            <a:off x="2569164" y="3288079"/>
            <a:ext cx="684507" cy="289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985928" y="2980273"/>
            <a:ext cx="29433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Total unique colors (</a:t>
            </a:r>
            <a:r>
              <a:rPr lang="en-US" sz="1400" dirty="0" err="1" smtClean="0">
                <a:solidFill>
                  <a:schemeClr val="bg1"/>
                </a:solidFill>
              </a:rPr>
              <a:t>iS</a:t>
            </a:r>
            <a:r>
              <a:rPr lang="en-US" sz="1400" dirty="0" smtClean="0">
                <a:solidFill>
                  <a:schemeClr val="bg1"/>
                </a:solidFill>
              </a:rPr>
              <a:t>)/No. of images 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in the batch after outlier detection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8" name="Straight Arrow Connector 57"/>
          <p:cNvCxnSpPr>
            <a:stCxn id="55" idx="3"/>
            <a:endCxn id="57" idx="1"/>
          </p:cNvCxnSpPr>
          <p:nvPr/>
        </p:nvCxnSpPr>
        <p:spPr>
          <a:xfrm flipV="1">
            <a:off x="4315180" y="3241883"/>
            <a:ext cx="670748" cy="46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5350" y="5796804"/>
            <a:ext cx="896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Rather than using Reference image/batch for finding target </a:t>
            </a:r>
            <a:r>
              <a:rPr lang="en-US" dirty="0" err="1" smtClean="0">
                <a:solidFill>
                  <a:schemeClr val="bg1"/>
                </a:solidFill>
              </a:rPr>
              <a:t>colormap</a:t>
            </a:r>
            <a:r>
              <a:rPr lang="en-US" dirty="0" smtClean="0">
                <a:solidFill>
                  <a:schemeClr val="bg1"/>
                </a:solidFill>
              </a:rPr>
              <a:t>, we use the mean color map across a dataset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2" name="Flowchart: Decision 91"/>
          <p:cNvSpPr/>
          <p:nvPr/>
        </p:nvSpPr>
        <p:spPr>
          <a:xfrm>
            <a:off x="3940934" y="3785507"/>
            <a:ext cx="2089988" cy="670367"/>
          </a:xfrm>
          <a:prstGeom prst="flowChartDecisio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/>
          <p:cNvCxnSpPr>
            <a:stCxn id="57" idx="2"/>
            <a:endCxn id="92" idx="0"/>
          </p:cNvCxnSpPr>
          <p:nvPr/>
        </p:nvCxnSpPr>
        <p:spPr>
          <a:xfrm flipH="1">
            <a:off x="4985928" y="3503493"/>
            <a:ext cx="1471653" cy="28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4385853" y="3914764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Within one </a:t>
            </a:r>
            <a:r>
              <a:rPr lang="en-US" sz="1200" dirty="0" err="1" smtClean="0">
                <a:solidFill>
                  <a:schemeClr val="bg1"/>
                </a:solidFill>
              </a:rPr>
              <a:t>std</a:t>
            </a:r>
            <a:r>
              <a:rPr lang="en-US" sz="1200" dirty="0" smtClean="0">
                <a:solidFill>
                  <a:schemeClr val="bg1"/>
                </a:solidFill>
              </a:rPr>
              <a:t> of mean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4172521" y="4983057"/>
            <a:ext cx="1569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Map to mean color map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4200114" y="4850116"/>
            <a:ext cx="1571625" cy="63740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Arrow Connector 142"/>
          <p:cNvCxnSpPr>
            <a:stCxn id="92" idx="2"/>
            <a:endCxn id="141" idx="0"/>
          </p:cNvCxnSpPr>
          <p:nvPr/>
        </p:nvCxnSpPr>
        <p:spPr>
          <a:xfrm flipH="1">
            <a:off x="4985927" y="4455874"/>
            <a:ext cx="1" cy="3942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lowchart: Decision 40"/>
          <p:cNvSpPr/>
          <p:nvPr/>
        </p:nvSpPr>
        <p:spPr>
          <a:xfrm>
            <a:off x="6670256" y="3864952"/>
            <a:ext cx="2089988" cy="670367"/>
          </a:xfrm>
          <a:prstGeom prst="flowChartDecisio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115175" y="3994209"/>
            <a:ext cx="120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Not within one </a:t>
            </a:r>
            <a:r>
              <a:rPr lang="en-US" sz="1200" dirty="0" err="1" smtClean="0">
                <a:solidFill>
                  <a:schemeClr val="bg1"/>
                </a:solidFill>
              </a:rPr>
              <a:t>std</a:t>
            </a:r>
            <a:r>
              <a:rPr lang="en-US" sz="1200" dirty="0" smtClean="0">
                <a:solidFill>
                  <a:schemeClr val="bg1"/>
                </a:solidFill>
              </a:rPr>
              <a:t> of mean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01843" y="5062502"/>
            <a:ext cx="1569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Map to mean+-</a:t>
            </a:r>
            <a:r>
              <a:rPr lang="en-US" sz="1200" dirty="0" err="1" smtClean="0">
                <a:solidFill>
                  <a:schemeClr val="bg1"/>
                </a:solidFill>
              </a:rPr>
              <a:t>std</a:t>
            </a:r>
            <a:r>
              <a:rPr lang="en-US" sz="1200" dirty="0" smtClean="0">
                <a:solidFill>
                  <a:schemeClr val="bg1"/>
                </a:solidFill>
              </a:rPr>
              <a:t> color map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929436" y="4929561"/>
            <a:ext cx="1571625" cy="63740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>
            <a:stCxn id="41" idx="2"/>
            <a:endCxn id="45" idx="0"/>
          </p:cNvCxnSpPr>
          <p:nvPr/>
        </p:nvCxnSpPr>
        <p:spPr>
          <a:xfrm flipH="1">
            <a:off x="7715249" y="4535319"/>
            <a:ext cx="1" cy="3942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7" idx="2"/>
            <a:endCxn id="41" idx="0"/>
          </p:cNvCxnSpPr>
          <p:nvPr/>
        </p:nvCxnSpPr>
        <p:spPr>
          <a:xfrm>
            <a:off x="6457581" y="3503493"/>
            <a:ext cx="1257669" cy="361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885845" y="2395338"/>
            <a:ext cx="666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Source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805111" y="4207959"/>
            <a:ext cx="766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Reinhard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885845" y="6120988"/>
            <a:ext cx="852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CDV-L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075" y="1040226"/>
            <a:ext cx="1611241" cy="141212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1" y="2578671"/>
            <a:ext cx="2313691" cy="2313691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074" y="4484958"/>
            <a:ext cx="1611241" cy="163603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075" y="2618058"/>
            <a:ext cx="1611241" cy="161124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165" y="3766996"/>
            <a:ext cx="2362200" cy="23622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165" y="1295401"/>
            <a:ext cx="2378736" cy="2378736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848376" y="4917043"/>
            <a:ext cx="70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Target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1" name="Right Arrow 90"/>
          <p:cNvSpPr/>
          <p:nvPr/>
        </p:nvSpPr>
        <p:spPr>
          <a:xfrm>
            <a:off x="4352925" y="3423678"/>
            <a:ext cx="1504950" cy="176772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4352925" y="2672337"/>
            <a:ext cx="1362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Both Source and Target normalized to a base color map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10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32" grpId="0"/>
      <p:bldP spid="32" grpId="1"/>
      <p:bldP spid="35" grpId="0"/>
      <p:bldP spid="35" grpId="1"/>
      <p:bldP spid="36" grpId="0"/>
      <p:bldP spid="36" grpId="1"/>
      <p:bldP spid="47" grpId="0"/>
      <p:bldP spid="47" grpId="1"/>
      <p:bldP spid="54" grpId="0"/>
      <p:bldP spid="54" grpId="1"/>
      <p:bldP spid="55" grpId="0"/>
      <p:bldP spid="55" grpId="1"/>
      <p:bldP spid="57" grpId="0"/>
      <p:bldP spid="57" grpId="1"/>
      <p:bldP spid="70" grpId="0"/>
      <p:bldP spid="70" grpId="1"/>
      <p:bldP spid="92" grpId="0" animBg="1"/>
      <p:bldP spid="92" grpId="1" animBg="1"/>
      <p:bldP spid="139" grpId="0"/>
      <p:bldP spid="139" grpId="1"/>
      <p:bldP spid="140" grpId="0"/>
      <p:bldP spid="140" grpId="1"/>
      <p:bldP spid="141" grpId="0" animBg="1"/>
      <p:bldP spid="141" grpId="1" animBg="1"/>
      <p:bldP spid="41" grpId="0" animBg="1"/>
      <p:bldP spid="41" grpId="1" animBg="1"/>
      <p:bldP spid="43" grpId="0"/>
      <p:bldP spid="43" grpId="1"/>
      <p:bldP spid="44" grpId="0"/>
      <p:bldP spid="44" grpId="1"/>
      <p:bldP spid="45" grpId="0" animBg="1"/>
      <p:bldP spid="45" grpId="1" animBg="1"/>
      <p:bldP spid="81" grpId="0"/>
      <p:bldP spid="82" grpId="0"/>
      <p:bldP spid="83" grpId="0"/>
      <p:bldP spid="90" grpId="0"/>
      <p:bldP spid="91" grpId="0" animBg="1"/>
      <p:bldP spid="93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eft Altern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Right Altern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White 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White Left Altern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White Right Altern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3222</TotalTime>
  <Words>2029</Words>
  <Application>Microsoft Office PowerPoint</Application>
  <PresentationFormat>On-screen Show (4:3)</PresentationFormat>
  <Paragraphs>500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Lucida Grande</vt:lpstr>
      <vt:lpstr>Roboto Light</vt:lpstr>
      <vt:lpstr>Custom Design</vt:lpstr>
      <vt:lpstr>Left Alternate</vt:lpstr>
      <vt:lpstr>Right Alternate</vt:lpstr>
      <vt:lpstr>White Main</vt:lpstr>
      <vt:lpstr>White Left Alternate</vt:lpstr>
      <vt:lpstr>White Right Alternate</vt:lpstr>
      <vt:lpstr>Project Module 3 Features extraction</vt:lpstr>
      <vt:lpstr>Objective</vt:lpstr>
      <vt:lpstr>Workflow Diagram</vt:lpstr>
      <vt:lpstr>literature critique</vt:lpstr>
      <vt:lpstr>literature critique</vt:lpstr>
      <vt:lpstr>literature critique</vt:lpstr>
      <vt:lpstr>literature critique</vt:lpstr>
      <vt:lpstr>literature critique</vt:lpstr>
      <vt:lpstr>IMAGE Normalization</vt:lpstr>
      <vt:lpstr>SEgmentation</vt:lpstr>
      <vt:lpstr>Available features</vt:lpstr>
      <vt:lpstr>Reduced Feature PLots</vt:lpstr>
      <vt:lpstr>Performance </vt:lpstr>
      <vt:lpstr>PowerPoint Presentation</vt:lpstr>
      <vt:lpstr>Features extraction</vt:lpstr>
      <vt:lpstr>Features extraction</vt:lpstr>
      <vt:lpstr>TEXTURE-BASED extraction</vt:lpstr>
      <vt:lpstr>Features selection</vt:lpstr>
      <vt:lpstr>Features selection</vt:lpstr>
      <vt:lpstr>Dimensionality reduction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Module 1 Image Segmentation </dc:title>
  <dc:creator>Lapeyre, Mathieu</dc:creator>
  <cp:lastModifiedBy>Dan Goldman</cp:lastModifiedBy>
  <cp:revision>211</cp:revision>
  <dcterms:created xsi:type="dcterms:W3CDTF">2016-03-05T04:01:11Z</dcterms:created>
  <dcterms:modified xsi:type="dcterms:W3CDTF">2016-04-21T02:06:33Z</dcterms:modified>
</cp:coreProperties>
</file>